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70" r:id="rId3"/>
    <p:sldId id="272" r:id="rId4"/>
    <p:sldId id="257" r:id="rId5"/>
    <p:sldId id="267" r:id="rId6"/>
    <p:sldId id="282" r:id="rId7"/>
    <p:sldId id="271" r:id="rId8"/>
    <p:sldId id="268" r:id="rId9"/>
    <p:sldId id="273" r:id="rId10"/>
    <p:sldId id="281" r:id="rId11"/>
    <p:sldId id="269" r:id="rId12"/>
    <p:sldId id="283" r:id="rId13"/>
    <p:sldId id="278" r:id="rId14"/>
    <p:sldId id="284" r:id="rId15"/>
    <p:sldId id="286" r:id="rId16"/>
    <p:sldId id="287" r:id="rId17"/>
    <p:sldId id="288" r:id="rId18"/>
    <p:sldId id="27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70"/>
    <p:restoredTop sz="77204"/>
  </p:normalViewPr>
  <p:slideViewPr>
    <p:cSldViewPr snapToGrid="0" snapToObjects="1">
      <p:cViewPr varScale="1">
        <p:scale>
          <a:sx n="86" d="100"/>
          <a:sy n="86" d="100"/>
        </p:scale>
        <p:origin x="142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2.pn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596DA5-1028-FD4F-BBC1-EF8622CC020E}" type="datetimeFigureOut">
              <a:rPr lang="en-US" smtClean="0"/>
              <a:t>3/6/19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47F2B1-71C2-714E-912D-B8C459E755B1}" type="slidenum">
              <a:rPr lang="en-US" smtClean="0"/>
              <a:t>‹#›</a:t>
            </a:fld>
            <a:endParaRPr lang="en-US"/>
          </a:p>
        </p:txBody>
      </p:sp>
    </p:spTree>
    <p:extLst>
      <p:ext uri="{BB962C8B-B14F-4D97-AF65-F5344CB8AC3E}">
        <p14:creationId xmlns:p14="http://schemas.microsoft.com/office/powerpoint/2010/main" val="13439368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lecture is intended to introduce the capabilities of the dplyr commands, or to refresh the memories of those who are already familiar. At the end of this lecture, students should have an idea of what kinds of things can be done using dplyr commands. Students may not necessarily walk away with knowledge about HOW the commands are applied.</a:t>
            </a:r>
          </a:p>
        </p:txBody>
      </p:sp>
      <p:sp>
        <p:nvSpPr>
          <p:cNvPr id="4" name="Slide Number Placeholder 3"/>
          <p:cNvSpPr>
            <a:spLocks noGrp="1"/>
          </p:cNvSpPr>
          <p:nvPr>
            <p:ph type="sldNum" sz="quarter" idx="5"/>
          </p:nvPr>
        </p:nvSpPr>
        <p:spPr/>
        <p:txBody>
          <a:bodyPr/>
          <a:lstStyle/>
          <a:p>
            <a:fld id="{2C47F2B1-71C2-714E-912D-B8C459E755B1}" type="slidenum">
              <a:rPr lang="en-US" smtClean="0"/>
              <a:t>1</a:t>
            </a:fld>
            <a:endParaRPr lang="en-US"/>
          </a:p>
        </p:txBody>
      </p:sp>
    </p:spTree>
    <p:extLst>
      <p:ext uri="{BB962C8B-B14F-4D97-AF65-F5344CB8AC3E}">
        <p14:creationId xmlns:p14="http://schemas.microsoft.com/office/powerpoint/2010/main" val="42267979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47F2B1-71C2-714E-912D-B8C459E755B1}" type="slidenum">
              <a:rPr lang="en-US" smtClean="0"/>
              <a:t>15</a:t>
            </a:fld>
            <a:endParaRPr lang="en-US"/>
          </a:p>
        </p:txBody>
      </p:sp>
    </p:spTree>
    <p:extLst>
      <p:ext uri="{BB962C8B-B14F-4D97-AF65-F5344CB8AC3E}">
        <p14:creationId xmlns:p14="http://schemas.microsoft.com/office/powerpoint/2010/main" val="146397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47F2B1-71C2-714E-912D-B8C459E755B1}" type="slidenum">
              <a:rPr lang="en-US" smtClean="0"/>
              <a:t>16</a:t>
            </a:fld>
            <a:endParaRPr lang="en-US"/>
          </a:p>
        </p:txBody>
      </p:sp>
    </p:spTree>
    <p:extLst>
      <p:ext uri="{BB962C8B-B14F-4D97-AF65-F5344CB8AC3E}">
        <p14:creationId xmlns:p14="http://schemas.microsoft.com/office/powerpoint/2010/main" val="17403831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47F2B1-71C2-714E-912D-B8C459E755B1}" type="slidenum">
              <a:rPr lang="en-US" smtClean="0"/>
              <a:t>17</a:t>
            </a:fld>
            <a:endParaRPr lang="en-US"/>
          </a:p>
        </p:txBody>
      </p:sp>
    </p:spTree>
    <p:extLst>
      <p:ext uri="{BB962C8B-B14F-4D97-AF65-F5344CB8AC3E}">
        <p14:creationId xmlns:p14="http://schemas.microsoft.com/office/powerpoint/2010/main" val="1272734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47F2B1-71C2-714E-912D-B8C459E755B1}" type="slidenum">
              <a:rPr lang="en-US" smtClean="0"/>
              <a:t>5</a:t>
            </a:fld>
            <a:endParaRPr lang="en-US"/>
          </a:p>
        </p:txBody>
      </p:sp>
    </p:spTree>
    <p:extLst>
      <p:ext uri="{BB962C8B-B14F-4D97-AF65-F5344CB8AC3E}">
        <p14:creationId xmlns:p14="http://schemas.microsoft.com/office/powerpoint/2010/main" val="21347591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47F2B1-71C2-714E-912D-B8C459E755B1}" type="slidenum">
              <a:rPr lang="en-US" smtClean="0"/>
              <a:t>6</a:t>
            </a:fld>
            <a:endParaRPr lang="en-US"/>
          </a:p>
        </p:txBody>
      </p:sp>
    </p:spTree>
    <p:extLst>
      <p:ext uri="{BB962C8B-B14F-4D97-AF65-F5344CB8AC3E}">
        <p14:creationId xmlns:p14="http://schemas.microsoft.com/office/powerpoint/2010/main" val="381369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47F2B1-71C2-714E-912D-B8C459E755B1}" type="slidenum">
              <a:rPr lang="en-US" smtClean="0"/>
              <a:t>7</a:t>
            </a:fld>
            <a:endParaRPr lang="en-US"/>
          </a:p>
        </p:txBody>
      </p:sp>
    </p:spTree>
    <p:extLst>
      <p:ext uri="{BB962C8B-B14F-4D97-AF65-F5344CB8AC3E}">
        <p14:creationId xmlns:p14="http://schemas.microsoft.com/office/powerpoint/2010/main" val="7788331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47F2B1-71C2-714E-912D-B8C459E755B1}" type="slidenum">
              <a:rPr lang="en-US" smtClean="0"/>
              <a:t>8</a:t>
            </a:fld>
            <a:endParaRPr lang="en-US"/>
          </a:p>
        </p:txBody>
      </p:sp>
    </p:spTree>
    <p:extLst>
      <p:ext uri="{BB962C8B-B14F-4D97-AF65-F5344CB8AC3E}">
        <p14:creationId xmlns:p14="http://schemas.microsoft.com/office/powerpoint/2010/main" val="4610224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47F2B1-71C2-714E-912D-B8C459E755B1}" type="slidenum">
              <a:rPr lang="en-US" smtClean="0"/>
              <a:t>11</a:t>
            </a:fld>
            <a:endParaRPr lang="en-US"/>
          </a:p>
        </p:txBody>
      </p:sp>
    </p:spTree>
    <p:extLst>
      <p:ext uri="{BB962C8B-B14F-4D97-AF65-F5344CB8AC3E}">
        <p14:creationId xmlns:p14="http://schemas.microsoft.com/office/powerpoint/2010/main" val="35553468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47F2B1-71C2-714E-912D-B8C459E755B1}" type="slidenum">
              <a:rPr lang="en-US" smtClean="0"/>
              <a:t>12</a:t>
            </a:fld>
            <a:endParaRPr lang="en-US"/>
          </a:p>
        </p:txBody>
      </p:sp>
    </p:spTree>
    <p:extLst>
      <p:ext uri="{BB962C8B-B14F-4D97-AF65-F5344CB8AC3E}">
        <p14:creationId xmlns:p14="http://schemas.microsoft.com/office/powerpoint/2010/main" val="8292399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47F2B1-71C2-714E-912D-B8C459E755B1}" type="slidenum">
              <a:rPr lang="en-US" smtClean="0"/>
              <a:t>13</a:t>
            </a:fld>
            <a:endParaRPr lang="en-US"/>
          </a:p>
        </p:txBody>
      </p:sp>
    </p:spTree>
    <p:extLst>
      <p:ext uri="{BB962C8B-B14F-4D97-AF65-F5344CB8AC3E}">
        <p14:creationId xmlns:p14="http://schemas.microsoft.com/office/powerpoint/2010/main" val="19702164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C47F2B1-71C2-714E-912D-B8C459E755B1}" type="slidenum">
              <a:rPr lang="en-US" smtClean="0"/>
              <a:t>14</a:t>
            </a:fld>
            <a:endParaRPr lang="en-US"/>
          </a:p>
        </p:txBody>
      </p:sp>
    </p:spTree>
    <p:extLst>
      <p:ext uri="{BB962C8B-B14F-4D97-AF65-F5344CB8AC3E}">
        <p14:creationId xmlns:p14="http://schemas.microsoft.com/office/powerpoint/2010/main" val="1040933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9F2AF-38A7-B24E-AB66-25EC6FDAB6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C96DBEC-DCD3-484F-A9AB-425AE1A615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0CCA585-DA3D-DB49-9FCF-5FA9C1AB1AEE}"/>
              </a:ext>
            </a:extLst>
          </p:cNvPr>
          <p:cNvSpPr>
            <a:spLocks noGrp="1"/>
          </p:cNvSpPr>
          <p:nvPr>
            <p:ph type="dt" sz="half" idx="10"/>
          </p:nvPr>
        </p:nvSpPr>
        <p:spPr/>
        <p:txBody>
          <a:bodyPr/>
          <a:lstStyle/>
          <a:p>
            <a:fld id="{1EE17754-B6A8-4540-9805-D08495432BC6}" type="datetimeFigureOut">
              <a:rPr lang="en-US" smtClean="0"/>
              <a:t>3/6/19</a:t>
            </a:fld>
            <a:endParaRPr lang="en-US"/>
          </a:p>
        </p:txBody>
      </p:sp>
      <p:sp>
        <p:nvSpPr>
          <p:cNvPr id="5" name="Footer Placeholder 4">
            <a:extLst>
              <a:ext uri="{FF2B5EF4-FFF2-40B4-BE49-F238E27FC236}">
                <a16:creationId xmlns:a16="http://schemas.microsoft.com/office/drawing/2014/main" id="{A212E51A-AFA4-F041-B888-B134042283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BB1926-A4BC-F04E-9ED0-38AE91866CF7}"/>
              </a:ext>
            </a:extLst>
          </p:cNvPr>
          <p:cNvSpPr>
            <a:spLocks noGrp="1"/>
          </p:cNvSpPr>
          <p:nvPr>
            <p:ph type="sldNum" sz="quarter" idx="12"/>
          </p:nvPr>
        </p:nvSpPr>
        <p:spPr/>
        <p:txBody>
          <a:bodyPr/>
          <a:lstStyle/>
          <a:p>
            <a:fld id="{6EC636CD-63A1-F64B-BC70-11FF110AB1ED}" type="slidenum">
              <a:rPr lang="en-US" smtClean="0"/>
              <a:t>‹#›</a:t>
            </a:fld>
            <a:endParaRPr lang="en-US"/>
          </a:p>
        </p:txBody>
      </p:sp>
    </p:spTree>
    <p:extLst>
      <p:ext uri="{BB962C8B-B14F-4D97-AF65-F5344CB8AC3E}">
        <p14:creationId xmlns:p14="http://schemas.microsoft.com/office/powerpoint/2010/main" val="3900003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54D43-A924-FE4A-B250-120B02589C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CAC54D8-B9F0-E24C-A80E-55D52B240B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FB4BF9-A2CC-F34B-8B1B-0D8C22508899}"/>
              </a:ext>
            </a:extLst>
          </p:cNvPr>
          <p:cNvSpPr>
            <a:spLocks noGrp="1"/>
          </p:cNvSpPr>
          <p:nvPr>
            <p:ph type="dt" sz="half" idx="10"/>
          </p:nvPr>
        </p:nvSpPr>
        <p:spPr/>
        <p:txBody>
          <a:bodyPr/>
          <a:lstStyle/>
          <a:p>
            <a:fld id="{1EE17754-B6A8-4540-9805-D08495432BC6}" type="datetimeFigureOut">
              <a:rPr lang="en-US" smtClean="0"/>
              <a:t>3/6/19</a:t>
            </a:fld>
            <a:endParaRPr lang="en-US"/>
          </a:p>
        </p:txBody>
      </p:sp>
      <p:sp>
        <p:nvSpPr>
          <p:cNvPr id="5" name="Footer Placeholder 4">
            <a:extLst>
              <a:ext uri="{FF2B5EF4-FFF2-40B4-BE49-F238E27FC236}">
                <a16:creationId xmlns:a16="http://schemas.microsoft.com/office/drawing/2014/main" id="{334DEE61-3558-DE49-81F5-08C6377079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0BE86A-D379-D24A-B27A-2D8261966FE6}"/>
              </a:ext>
            </a:extLst>
          </p:cNvPr>
          <p:cNvSpPr>
            <a:spLocks noGrp="1"/>
          </p:cNvSpPr>
          <p:nvPr>
            <p:ph type="sldNum" sz="quarter" idx="12"/>
          </p:nvPr>
        </p:nvSpPr>
        <p:spPr/>
        <p:txBody>
          <a:bodyPr/>
          <a:lstStyle/>
          <a:p>
            <a:fld id="{6EC636CD-63A1-F64B-BC70-11FF110AB1ED}" type="slidenum">
              <a:rPr lang="en-US" smtClean="0"/>
              <a:t>‹#›</a:t>
            </a:fld>
            <a:endParaRPr lang="en-US"/>
          </a:p>
        </p:txBody>
      </p:sp>
    </p:spTree>
    <p:extLst>
      <p:ext uri="{BB962C8B-B14F-4D97-AF65-F5344CB8AC3E}">
        <p14:creationId xmlns:p14="http://schemas.microsoft.com/office/powerpoint/2010/main" val="2446033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F1AA64-CFF4-744E-8C4E-9D0B4CB0709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4B0AA3-12F2-554E-998A-604316244A0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014CBA-A356-DA43-A75E-22EE679EFACB}"/>
              </a:ext>
            </a:extLst>
          </p:cNvPr>
          <p:cNvSpPr>
            <a:spLocks noGrp="1"/>
          </p:cNvSpPr>
          <p:nvPr>
            <p:ph type="dt" sz="half" idx="10"/>
          </p:nvPr>
        </p:nvSpPr>
        <p:spPr/>
        <p:txBody>
          <a:bodyPr/>
          <a:lstStyle/>
          <a:p>
            <a:fld id="{1EE17754-B6A8-4540-9805-D08495432BC6}" type="datetimeFigureOut">
              <a:rPr lang="en-US" smtClean="0"/>
              <a:t>3/6/19</a:t>
            </a:fld>
            <a:endParaRPr lang="en-US"/>
          </a:p>
        </p:txBody>
      </p:sp>
      <p:sp>
        <p:nvSpPr>
          <p:cNvPr id="5" name="Footer Placeholder 4">
            <a:extLst>
              <a:ext uri="{FF2B5EF4-FFF2-40B4-BE49-F238E27FC236}">
                <a16:creationId xmlns:a16="http://schemas.microsoft.com/office/drawing/2014/main" id="{0BD6B4BE-9775-704A-92D5-DDD8238308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8D9BA6-65D6-7E43-AD6C-B8AF4BCA80C7}"/>
              </a:ext>
            </a:extLst>
          </p:cNvPr>
          <p:cNvSpPr>
            <a:spLocks noGrp="1"/>
          </p:cNvSpPr>
          <p:nvPr>
            <p:ph type="sldNum" sz="quarter" idx="12"/>
          </p:nvPr>
        </p:nvSpPr>
        <p:spPr/>
        <p:txBody>
          <a:bodyPr/>
          <a:lstStyle/>
          <a:p>
            <a:fld id="{6EC636CD-63A1-F64B-BC70-11FF110AB1ED}" type="slidenum">
              <a:rPr lang="en-US" smtClean="0"/>
              <a:t>‹#›</a:t>
            </a:fld>
            <a:endParaRPr lang="en-US"/>
          </a:p>
        </p:txBody>
      </p:sp>
    </p:spTree>
    <p:extLst>
      <p:ext uri="{BB962C8B-B14F-4D97-AF65-F5344CB8AC3E}">
        <p14:creationId xmlns:p14="http://schemas.microsoft.com/office/powerpoint/2010/main" val="36943419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6C106-1E69-0D49-83EE-29E6CD3999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72C391-0986-0046-978F-FC9972E3DF3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C3CC55-E261-0949-B182-6D0560C176A3}"/>
              </a:ext>
            </a:extLst>
          </p:cNvPr>
          <p:cNvSpPr>
            <a:spLocks noGrp="1"/>
          </p:cNvSpPr>
          <p:nvPr>
            <p:ph type="dt" sz="half" idx="10"/>
          </p:nvPr>
        </p:nvSpPr>
        <p:spPr/>
        <p:txBody>
          <a:bodyPr/>
          <a:lstStyle/>
          <a:p>
            <a:fld id="{1EE17754-B6A8-4540-9805-D08495432BC6}" type="datetimeFigureOut">
              <a:rPr lang="en-US" smtClean="0"/>
              <a:t>3/6/19</a:t>
            </a:fld>
            <a:endParaRPr lang="en-US"/>
          </a:p>
        </p:txBody>
      </p:sp>
      <p:sp>
        <p:nvSpPr>
          <p:cNvPr id="5" name="Footer Placeholder 4">
            <a:extLst>
              <a:ext uri="{FF2B5EF4-FFF2-40B4-BE49-F238E27FC236}">
                <a16:creationId xmlns:a16="http://schemas.microsoft.com/office/drawing/2014/main" id="{959CD050-53DC-EE45-821A-934B4DEAB5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1E096B-E9F8-FB4C-94D2-44C1EB18FD21}"/>
              </a:ext>
            </a:extLst>
          </p:cNvPr>
          <p:cNvSpPr>
            <a:spLocks noGrp="1"/>
          </p:cNvSpPr>
          <p:nvPr>
            <p:ph type="sldNum" sz="quarter" idx="12"/>
          </p:nvPr>
        </p:nvSpPr>
        <p:spPr/>
        <p:txBody>
          <a:bodyPr/>
          <a:lstStyle/>
          <a:p>
            <a:fld id="{6EC636CD-63A1-F64B-BC70-11FF110AB1ED}" type="slidenum">
              <a:rPr lang="en-US" smtClean="0"/>
              <a:t>‹#›</a:t>
            </a:fld>
            <a:endParaRPr lang="en-US"/>
          </a:p>
        </p:txBody>
      </p:sp>
    </p:spTree>
    <p:extLst>
      <p:ext uri="{BB962C8B-B14F-4D97-AF65-F5344CB8AC3E}">
        <p14:creationId xmlns:p14="http://schemas.microsoft.com/office/powerpoint/2010/main" val="514252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C6931-0817-8A49-AC80-3BFE208EC0A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90A388-2B6D-FF45-8898-ADAF5E9B24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768B326-4E23-2A47-8630-91F9508770D2}"/>
              </a:ext>
            </a:extLst>
          </p:cNvPr>
          <p:cNvSpPr>
            <a:spLocks noGrp="1"/>
          </p:cNvSpPr>
          <p:nvPr>
            <p:ph type="dt" sz="half" idx="10"/>
          </p:nvPr>
        </p:nvSpPr>
        <p:spPr/>
        <p:txBody>
          <a:bodyPr/>
          <a:lstStyle/>
          <a:p>
            <a:fld id="{1EE17754-B6A8-4540-9805-D08495432BC6}" type="datetimeFigureOut">
              <a:rPr lang="en-US" smtClean="0"/>
              <a:t>3/6/19</a:t>
            </a:fld>
            <a:endParaRPr lang="en-US"/>
          </a:p>
        </p:txBody>
      </p:sp>
      <p:sp>
        <p:nvSpPr>
          <p:cNvPr id="5" name="Footer Placeholder 4">
            <a:extLst>
              <a:ext uri="{FF2B5EF4-FFF2-40B4-BE49-F238E27FC236}">
                <a16:creationId xmlns:a16="http://schemas.microsoft.com/office/drawing/2014/main" id="{AD418893-1D2F-0E41-BC3B-5C7E930232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27C1FA-BE8F-7A47-AD52-39ECC4CAFEFB}"/>
              </a:ext>
            </a:extLst>
          </p:cNvPr>
          <p:cNvSpPr>
            <a:spLocks noGrp="1"/>
          </p:cNvSpPr>
          <p:nvPr>
            <p:ph type="sldNum" sz="quarter" idx="12"/>
          </p:nvPr>
        </p:nvSpPr>
        <p:spPr/>
        <p:txBody>
          <a:bodyPr/>
          <a:lstStyle/>
          <a:p>
            <a:fld id="{6EC636CD-63A1-F64B-BC70-11FF110AB1ED}" type="slidenum">
              <a:rPr lang="en-US" smtClean="0"/>
              <a:t>‹#›</a:t>
            </a:fld>
            <a:endParaRPr lang="en-US"/>
          </a:p>
        </p:txBody>
      </p:sp>
    </p:spTree>
    <p:extLst>
      <p:ext uri="{BB962C8B-B14F-4D97-AF65-F5344CB8AC3E}">
        <p14:creationId xmlns:p14="http://schemas.microsoft.com/office/powerpoint/2010/main" val="2031840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B0AF0-3BA7-C24D-80B2-302D62B2D8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62D177-DDF8-FC48-B8F0-244D5A7B4B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962837-1DF7-A147-A151-9D0A6FE3D0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DF31DE-22C7-AE44-904E-7EFD9898B569}"/>
              </a:ext>
            </a:extLst>
          </p:cNvPr>
          <p:cNvSpPr>
            <a:spLocks noGrp="1"/>
          </p:cNvSpPr>
          <p:nvPr>
            <p:ph type="dt" sz="half" idx="10"/>
          </p:nvPr>
        </p:nvSpPr>
        <p:spPr/>
        <p:txBody>
          <a:bodyPr/>
          <a:lstStyle/>
          <a:p>
            <a:fld id="{1EE17754-B6A8-4540-9805-D08495432BC6}" type="datetimeFigureOut">
              <a:rPr lang="en-US" smtClean="0"/>
              <a:t>3/6/19</a:t>
            </a:fld>
            <a:endParaRPr lang="en-US"/>
          </a:p>
        </p:txBody>
      </p:sp>
      <p:sp>
        <p:nvSpPr>
          <p:cNvPr id="6" name="Footer Placeholder 5">
            <a:extLst>
              <a:ext uri="{FF2B5EF4-FFF2-40B4-BE49-F238E27FC236}">
                <a16:creationId xmlns:a16="http://schemas.microsoft.com/office/drawing/2014/main" id="{9F777C30-8CF0-FB44-8F90-05400B2251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40C0C3-234B-CC43-8E88-2135A112CBDC}"/>
              </a:ext>
            </a:extLst>
          </p:cNvPr>
          <p:cNvSpPr>
            <a:spLocks noGrp="1"/>
          </p:cNvSpPr>
          <p:nvPr>
            <p:ph type="sldNum" sz="quarter" idx="12"/>
          </p:nvPr>
        </p:nvSpPr>
        <p:spPr/>
        <p:txBody>
          <a:bodyPr/>
          <a:lstStyle/>
          <a:p>
            <a:fld id="{6EC636CD-63A1-F64B-BC70-11FF110AB1ED}" type="slidenum">
              <a:rPr lang="en-US" smtClean="0"/>
              <a:t>‹#›</a:t>
            </a:fld>
            <a:endParaRPr lang="en-US"/>
          </a:p>
        </p:txBody>
      </p:sp>
    </p:spTree>
    <p:extLst>
      <p:ext uri="{BB962C8B-B14F-4D97-AF65-F5344CB8AC3E}">
        <p14:creationId xmlns:p14="http://schemas.microsoft.com/office/powerpoint/2010/main" val="104806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EF6A4-0814-B947-BD68-808AE0E8D12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954D39-BAA6-394D-83CB-DDDD1AD9A8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9662EB0-46AE-BD40-BDD7-19FB55D360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96D5DAA-599D-AF41-8C05-D38D708D61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86300D3-2249-3E49-9879-104311AD1B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8D40B2-C415-934A-8CA8-A8A0ED2582B5}"/>
              </a:ext>
            </a:extLst>
          </p:cNvPr>
          <p:cNvSpPr>
            <a:spLocks noGrp="1"/>
          </p:cNvSpPr>
          <p:nvPr>
            <p:ph type="dt" sz="half" idx="10"/>
          </p:nvPr>
        </p:nvSpPr>
        <p:spPr/>
        <p:txBody>
          <a:bodyPr/>
          <a:lstStyle/>
          <a:p>
            <a:fld id="{1EE17754-B6A8-4540-9805-D08495432BC6}" type="datetimeFigureOut">
              <a:rPr lang="en-US" smtClean="0"/>
              <a:t>3/6/19</a:t>
            </a:fld>
            <a:endParaRPr lang="en-US"/>
          </a:p>
        </p:txBody>
      </p:sp>
      <p:sp>
        <p:nvSpPr>
          <p:cNvPr id="8" name="Footer Placeholder 7">
            <a:extLst>
              <a:ext uri="{FF2B5EF4-FFF2-40B4-BE49-F238E27FC236}">
                <a16:creationId xmlns:a16="http://schemas.microsoft.com/office/drawing/2014/main" id="{94EB8679-810D-D343-9F30-0FDBD1935D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102EDD1-6839-C74E-A5F2-261C0A363E2F}"/>
              </a:ext>
            </a:extLst>
          </p:cNvPr>
          <p:cNvSpPr>
            <a:spLocks noGrp="1"/>
          </p:cNvSpPr>
          <p:nvPr>
            <p:ph type="sldNum" sz="quarter" idx="12"/>
          </p:nvPr>
        </p:nvSpPr>
        <p:spPr/>
        <p:txBody>
          <a:bodyPr/>
          <a:lstStyle/>
          <a:p>
            <a:fld id="{6EC636CD-63A1-F64B-BC70-11FF110AB1ED}" type="slidenum">
              <a:rPr lang="en-US" smtClean="0"/>
              <a:t>‹#›</a:t>
            </a:fld>
            <a:endParaRPr lang="en-US"/>
          </a:p>
        </p:txBody>
      </p:sp>
    </p:spTree>
    <p:extLst>
      <p:ext uri="{BB962C8B-B14F-4D97-AF65-F5344CB8AC3E}">
        <p14:creationId xmlns:p14="http://schemas.microsoft.com/office/powerpoint/2010/main" val="3856812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7CFE3-1E63-E247-8DBC-B79A3563658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5D3830-288F-3848-8E96-C2F2D3441AC9}"/>
              </a:ext>
            </a:extLst>
          </p:cNvPr>
          <p:cNvSpPr>
            <a:spLocks noGrp="1"/>
          </p:cNvSpPr>
          <p:nvPr>
            <p:ph type="dt" sz="half" idx="10"/>
          </p:nvPr>
        </p:nvSpPr>
        <p:spPr/>
        <p:txBody>
          <a:bodyPr/>
          <a:lstStyle/>
          <a:p>
            <a:fld id="{1EE17754-B6A8-4540-9805-D08495432BC6}" type="datetimeFigureOut">
              <a:rPr lang="en-US" smtClean="0"/>
              <a:t>3/6/19</a:t>
            </a:fld>
            <a:endParaRPr lang="en-US"/>
          </a:p>
        </p:txBody>
      </p:sp>
      <p:sp>
        <p:nvSpPr>
          <p:cNvPr id="4" name="Footer Placeholder 3">
            <a:extLst>
              <a:ext uri="{FF2B5EF4-FFF2-40B4-BE49-F238E27FC236}">
                <a16:creationId xmlns:a16="http://schemas.microsoft.com/office/drawing/2014/main" id="{92C3A32D-623D-4540-A26E-6102C5EF59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826B26-046A-0A4F-9D28-6278D86ED7BE}"/>
              </a:ext>
            </a:extLst>
          </p:cNvPr>
          <p:cNvSpPr>
            <a:spLocks noGrp="1"/>
          </p:cNvSpPr>
          <p:nvPr>
            <p:ph type="sldNum" sz="quarter" idx="12"/>
          </p:nvPr>
        </p:nvSpPr>
        <p:spPr/>
        <p:txBody>
          <a:bodyPr/>
          <a:lstStyle/>
          <a:p>
            <a:fld id="{6EC636CD-63A1-F64B-BC70-11FF110AB1ED}" type="slidenum">
              <a:rPr lang="en-US" smtClean="0"/>
              <a:t>‹#›</a:t>
            </a:fld>
            <a:endParaRPr lang="en-US"/>
          </a:p>
        </p:txBody>
      </p:sp>
    </p:spTree>
    <p:extLst>
      <p:ext uri="{BB962C8B-B14F-4D97-AF65-F5344CB8AC3E}">
        <p14:creationId xmlns:p14="http://schemas.microsoft.com/office/powerpoint/2010/main" val="3171647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6FD376-BE95-8443-A61A-6427FEDEE3DE}"/>
              </a:ext>
            </a:extLst>
          </p:cNvPr>
          <p:cNvSpPr>
            <a:spLocks noGrp="1"/>
          </p:cNvSpPr>
          <p:nvPr>
            <p:ph type="dt" sz="half" idx="10"/>
          </p:nvPr>
        </p:nvSpPr>
        <p:spPr/>
        <p:txBody>
          <a:bodyPr/>
          <a:lstStyle/>
          <a:p>
            <a:fld id="{1EE17754-B6A8-4540-9805-D08495432BC6}" type="datetimeFigureOut">
              <a:rPr lang="en-US" smtClean="0"/>
              <a:t>3/6/19</a:t>
            </a:fld>
            <a:endParaRPr lang="en-US"/>
          </a:p>
        </p:txBody>
      </p:sp>
      <p:sp>
        <p:nvSpPr>
          <p:cNvPr id="3" name="Footer Placeholder 2">
            <a:extLst>
              <a:ext uri="{FF2B5EF4-FFF2-40B4-BE49-F238E27FC236}">
                <a16:creationId xmlns:a16="http://schemas.microsoft.com/office/drawing/2014/main" id="{04A58271-4E43-C447-8A71-BB2DA01CBF8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097C98-E3E9-B042-BFFD-C0BDAE26F8FE}"/>
              </a:ext>
            </a:extLst>
          </p:cNvPr>
          <p:cNvSpPr>
            <a:spLocks noGrp="1"/>
          </p:cNvSpPr>
          <p:nvPr>
            <p:ph type="sldNum" sz="quarter" idx="12"/>
          </p:nvPr>
        </p:nvSpPr>
        <p:spPr/>
        <p:txBody>
          <a:bodyPr/>
          <a:lstStyle/>
          <a:p>
            <a:fld id="{6EC636CD-63A1-F64B-BC70-11FF110AB1ED}" type="slidenum">
              <a:rPr lang="en-US" smtClean="0"/>
              <a:t>‹#›</a:t>
            </a:fld>
            <a:endParaRPr lang="en-US"/>
          </a:p>
        </p:txBody>
      </p:sp>
    </p:spTree>
    <p:extLst>
      <p:ext uri="{BB962C8B-B14F-4D97-AF65-F5344CB8AC3E}">
        <p14:creationId xmlns:p14="http://schemas.microsoft.com/office/powerpoint/2010/main" val="1474954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C087D-5379-FB4F-8826-900565E68E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914006E-5CC2-0240-BC33-5F0107AEF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3C1F993-8C3D-6547-B1DE-1470C30310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2379AC-AA7B-F147-A4FC-78B98449B6D1}"/>
              </a:ext>
            </a:extLst>
          </p:cNvPr>
          <p:cNvSpPr>
            <a:spLocks noGrp="1"/>
          </p:cNvSpPr>
          <p:nvPr>
            <p:ph type="dt" sz="half" idx="10"/>
          </p:nvPr>
        </p:nvSpPr>
        <p:spPr/>
        <p:txBody>
          <a:bodyPr/>
          <a:lstStyle/>
          <a:p>
            <a:fld id="{1EE17754-B6A8-4540-9805-D08495432BC6}" type="datetimeFigureOut">
              <a:rPr lang="en-US" smtClean="0"/>
              <a:t>3/6/19</a:t>
            </a:fld>
            <a:endParaRPr lang="en-US"/>
          </a:p>
        </p:txBody>
      </p:sp>
      <p:sp>
        <p:nvSpPr>
          <p:cNvPr id="6" name="Footer Placeholder 5">
            <a:extLst>
              <a:ext uri="{FF2B5EF4-FFF2-40B4-BE49-F238E27FC236}">
                <a16:creationId xmlns:a16="http://schemas.microsoft.com/office/drawing/2014/main" id="{FCBA1D7C-6795-0D4F-8C3A-4D2F014A47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84289A-4B14-7445-839A-C384C58864EA}"/>
              </a:ext>
            </a:extLst>
          </p:cNvPr>
          <p:cNvSpPr>
            <a:spLocks noGrp="1"/>
          </p:cNvSpPr>
          <p:nvPr>
            <p:ph type="sldNum" sz="quarter" idx="12"/>
          </p:nvPr>
        </p:nvSpPr>
        <p:spPr/>
        <p:txBody>
          <a:bodyPr/>
          <a:lstStyle/>
          <a:p>
            <a:fld id="{6EC636CD-63A1-F64B-BC70-11FF110AB1ED}" type="slidenum">
              <a:rPr lang="en-US" smtClean="0"/>
              <a:t>‹#›</a:t>
            </a:fld>
            <a:endParaRPr lang="en-US"/>
          </a:p>
        </p:txBody>
      </p:sp>
    </p:spTree>
    <p:extLst>
      <p:ext uri="{BB962C8B-B14F-4D97-AF65-F5344CB8AC3E}">
        <p14:creationId xmlns:p14="http://schemas.microsoft.com/office/powerpoint/2010/main" val="1194145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5FF4A-8E3E-9849-AC6C-719067BE4D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2F0DCF-32EA-8745-BBB3-A01203F69B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C3E5E4B-00AF-C94C-B6C2-10861CEBCD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B5C604-151F-CA45-936E-F1D96BE3FDD0}"/>
              </a:ext>
            </a:extLst>
          </p:cNvPr>
          <p:cNvSpPr>
            <a:spLocks noGrp="1"/>
          </p:cNvSpPr>
          <p:nvPr>
            <p:ph type="dt" sz="half" idx="10"/>
          </p:nvPr>
        </p:nvSpPr>
        <p:spPr/>
        <p:txBody>
          <a:bodyPr/>
          <a:lstStyle/>
          <a:p>
            <a:fld id="{1EE17754-B6A8-4540-9805-D08495432BC6}" type="datetimeFigureOut">
              <a:rPr lang="en-US" smtClean="0"/>
              <a:t>3/6/19</a:t>
            </a:fld>
            <a:endParaRPr lang="en-US"/>
          </a:p>
        </p:txBody>
      </p:sp>
      <p:sp>
        <p:nvSpPr>
          <p:cNvPr id="6" name="Footer Placeholder 5">
            <a:extLst>
              <a:ext uri="{FF2B5EF4-FFF2-40B4-BE49-F238E27FC236}">
                <a16:creationId xmlns:a16="http://schemas.microsoft.com/office/drawing/2014/main" id="{8A863FF0-98E0-9C40-9ACA-F50B50C600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9CEC74-FE2E-D640-8F82-8D34D3504F9C}"/>
              </a:ext>
            </a:extLst>
          </p:cNvPr>
          <p:cNvSpPr>
            <a:spLocks noGrp="1"/>
          </p:cNvSpPr>
          <p:nvPr>
            <p:ph type="sldNum" sz="quarter" idx="12"/>
          </p:nvPr>
        </p:nvSpPr>
        <p:spPr/>
        <p:txBody>
          <a:bodyPr/>
          <a:lstStyle/>
          <a:p>
            <a:fld id="{6EC636CD-63A1-F64B-BC70-11FF110AB1ED}" type="slidenum">
              <a:rPr lang="en-US" smtClean="0"/>
              <a:t>‹#›</a:t>
            </a:fld>
            <a:endParaRPr lang="en-US"/>
          </a:p>
        </p:txBody>
      </p:sp>
    </p:spTree>
    <p:extLst>
      <p:ext uri="{BB962C8B-B14F-4D97-AF65-F5344CB8AC3E}">
        <p14:creationId xmlns:p14="http://schemas.microsoft.com/office/powerpoint/2010/main" val="16635402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765374-90F0-9941-ADE1-7D78E30BBD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F65D5E-47FC-B34E-BAAE-E88EA136C2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26C4B4-1C4B-5F49-B025-CBB40B4D5D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E17754-B6A8-4540-9805-D08495432BC6}" type="datetimeFigureOut">
              <a:rPr lang="en-US" smtClean="0"/>
              <a:t>3/6/19</a:t>
            </a:fld>
            <a:endParaRPr lang="en-US"/>
          </a:p>
        </p:txBody>
      </p:sp>
      <p:sp>
        <p:nvSpPr>
          <p:cNvPr id="5" name="Footer Placeholder 4">
            <a:extLst>
              <a:ext uri="{FF2B5EF4-FFF2-40B4-BE49-F238E27FC236}">
                <a16:creationId xmlns:a16="http://schemas.microsoft.com/office/drawing/2014/main" id="{F572ECF6-E14A-744A-BEA2-E8097870AA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98CC3D-715C-B149-B72E-FDD768A5E8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C636CD-63A1-F64B-BC70-11FF110AB1ED}" type="slidenum">
              <a:rPr lang="en-US" smtClean="0"/>
              <a:t>‹#›</a:t>
            </a:fld>
            <a:endParaRPr lang="en-US"/>
          </a:p>
        </p:txBody>
      </p:sp>
    </p:spTree>
    <p:extLst>
      <p:ext uri="{BB962C8B-B14F-4D97-AF65-F5344CB8AC3E}">
        <p14:creationId xmlns:p14="http://schemas.microsoft.com/office/powerpoint/2010/main" val="12994424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hyperlink" Target="https://dplyr.tidyverse.org/reference/summarise.html" TargetMode="External"/><Relationship Id="rId5" Type="http://schemas.openxmlformats.org/officeDocument/2006/relationships/hyperlink" Target="https://dplyr.tidyverse.org/reference/group_by.html" TargetMode="External"/><Relationship Id="rId4" Type="http://schemas.openxmlformats.org/officeDocument/2006/relationships/hyperlink" Target="https://www.tidyverse.org/package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16B1A-F751-B048-8FFE-84A28E5093E8}"/>
              </a:ext>
            </a:extLst>
          </p:cNvPr>
          <p:cNvSpPr>
            <a:spLocks noGrp="1"/>
          </p:cNvSpPr>
          <p:nvPr>
            <p:ph type="ctrTitle"/>
          </p:nvPr>
        </p:nvSpPr>
        <p:spPr>
          <a:xfrm>
            <a:off x="869787" y="2377440"/>
            <a:ext cx="10489870" cy="1051560"/>
          </a:xfrm>
        </p:spPr>
        <p:txBody>
          <a:bodyPr>
            <a:normAutofit fontScale="90000"/>
          </a:bodyPr>
          <a:lstStyle/>
          <a:p>
            <a:r>
              <a:rPr lang="en-US" dirty="0" err="1"/>
              <a:t>Groupwise</a:t>
            </a:r>
            <a:r>
              <a:rPr lang="en-US" dirty="0"/>
              <a:t> summary with</a:t>
            </a:r>
            <a:br>
              <a:rPr lang="en-US" dirty="0"/>
            </a:br>
            <a:r>
              <a:rPr lang="en-US" dirty="0">
                <a:solidFill>
                  <a:schemeClr val="accent2"/>
                </a:solidFill>
              </a:rPr>
              <a:t>group_by()</a:t>
            </a:r>
            <a:r>
              <a:rPr lang="en-US" dirty="0"/>
              <a:t> and </a:t>
            </a:r>
            <a:r>
              <a:rPr lang="en-US" dirty="0">
                <a:solidFill>
                  <a:schemeClr val="accent2"/>
                </a:solidFill>
              </a:rPr>
              <a:t>summarize()</a:t>
            </a:r>
          </a:p>
        </p:txBody>
      </p:sp>
      <p:sp>
        <p:nvSpPr>
          <p:cNvPr id="3" name="Subtitle 2">
            <a:extLst>
              <a:ext uri="{FF2B5EF4-FFF2-40B4-BE49-F238E27FC236}">
                <a16:creationId xmlns:a16="http://schemas.microsoft.com/office/drawing/2014/main" id="{CAFD504E-A872-024D-88D1-7494FA658BD9}"/>
              </a:ext>
            </a:extLst>
          </p:cNvPr>
          <p:cNvSpPr>
            <a:spLocks noGrp="1"/>
          </p:cNvSpPr>
          <p:nvPr>
            <p:ph type="subTitle" idx="1"/>
          </p:nvPr>
        </p:nvSpPr>
        <p:spPr>
          <a:xfrm>
            <a:off x="1524000" y="3602038"/>
            <a:ext cx="9144000" cy="506666"/>
          </a:xfrm>
        </p:spPr>
        <p:txBody>
          <a:bodyPr/>
          <a:lstStyle/>
          <a:p>
            <a:r>
              <a:rPr lang="en-US" dirty="0">
                <a:solidFill>
                  <a:schemeClr val="tx1">
                    <a:lumMod val="50000"/>
                    <a:lumOff val="50000"/>
                  </a:schemeClr>
                </a:solidFill>
              </a:rPr>
              <a:t>Presented by Brett Turner</a:t>
            </a:r>
          </a:p>
        </p:txBody>
      </p:sp>
      <p:pic>
        <p:nvPicPr>
          <p:cNvPr id="6" name="Content Placeholder 4">
            <a:extLst>
              <a:ext uri="{FF2B5EF4-FFF2-40B4-BE49-F238E27FC236}">
                <a16:creationId xmlns:a16="http://schemas.microsoft.com/office/drawing/2014/main" id="{008894AC-703A-3E4C-81ED-70BA0D41856C}"/>
              </a:ext>
            </a:extLst>
          </p:cNvPr>
          <p:cNvPicPr>
            <a:picLocks noChangeAspect="1"/>
          </p:cNvPicPr>
          <p:nvPr/>
        </p:nvPicPr>
        <p:blipFill>
          <a:blip r:embed="rId3"/>
          <a:stretch>
            <a:fillRect/>
          </a:stretch>
        </p:blipFill>
        <p:spPr>
          <a:xfrm>
            <a:off x="10758850" y="144048"/>
            <a:ext cx="1201615" cy="1392261"/>
          </a:xfrm>
          <a:prstGeom prst="rect">
            <a:avLst/>
          </a:prstGeom>
        </p:spPr>
      </p:pic>
    </p:spTree>
    <p:extLst>
      <p:ext uri="{BB962C8B-B14F-4D97-AF65-F5344CB8AC3E}">
        <p14:creationId xmlns:p14="http://schemas.microsoft.com/office/powerpoint/2010/main" val="1928503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DBE30BF-2D00-EE43-9ACC-7C08A27A8E76}"/>
              </a:ext>
            </a:extLst>
          </p:cNvPr>
          <p:cNvSpPr txBox="1"/>
          <p:nvPr/>
        </p:nvSpPr>
        <p:spPr>
          <a:xfrm>
            <a:off x="4191990" y="878774"/>
            <a:ext cx="184731" cy="369332"/>
          </a:xfrm>
          <a:prstGeom prst="rect">
            <a:avLst/>
          </a:prstGeom>
          <a:noFill/>
        </p:spPr>
        <p:txBody>
          <a:bodyPr wrap="none" rtlCol="0">
            <a:spAutoFit/>
          </a:bodyPr>
          <a:lstStyle/>
          <a:p>
            <a:endParaRPr lang="en-US" dirty="0"/>
          </a:p>
        </p:txBody>
      </p:sp>
      <p:sp>
        <p:nvSpPr>
          <p:cNvPr id="6" name="Title 1">
            <a:extLst>
              <a:ext uri="{FF2B5EF4-FFF2-40B4-BE49-F238E27FC236}">
                <a16:creationId xmlns:a16="http://schemas.microsoft.com/office/drawing/2014/main" id="{9EFA6245-3AD6-8E4D-971E-22A2EF7E711F}"/>
              </a:ext>
            </a:extLst>
          </p:cNvPr>
          <p:cNvSpPr txBox="1">
            <a:spLocks/>
          </p:cNvSpPr>
          <p:nvPr/>
        </p:nvSpPr>
        <p:spPr>
          <a:xfrm>
            <a:off x="917799" y="3270726"/>
            <a:ext cx="10441858" cy="64633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500" dirty="0">
                <a:solidFill>
                  <a:schemeClr val="accent2"/>
                </a:solidFill>
              </a:rPr>
              <a:t>group_by() </a:t>
            </a:r>
            <a:r>
              <a:rPr lang="en-US" sz="3500" dirty="0"/>
              <a:t>establishes a grouping variable, so that </a:t>
            </a:r>
            <a:r>
              <a:rPr lang="en-US" sz="3500" dirty="0">
                <a:solidFill>
                  <a:schemeClr val="accent2"/>
                </a:solidFill>
              </a:rPr>
              <a:t>summarize() </a:t>
            </a:r>
            <a:r>
              <a:rPr lang="en-US" sz="3500" dirty="0"/>
              <a:t>can produce group-wise summaries</a:t>
            </a:r>
          </a:p>
        </p:txBody>
      </p:sp>
      <p:pic>
        <p:nvPicPr>
          <p:cNvPr id="7" name="Content Placeholder 4">
            <a:extLst>
              <a:ext uri="{FF2B5EF4-FFF2-40B4-BE49-F238E27FC236}">
                <a16:creationId xmlns:a16="http://schemas.microsoft.com/office/drawing/2014/main" id="{D7EC41CE-6C1B-9E45-9F93-4533165A7254}"/>
              </a:ext>
            </a:extLst>
          </p:cNvPr>
          <p:cNvPicPr>
            <a:picLocks noChangeAspect="1"/>
          </p:cNvPicPr>
          <p:nvPr/>
        </p:nvPicPr>
        <p:blipFill>
          <a:blip r:embed="rId2"/>
          <a:stretch>
            <a:fillRect/>
          </a:stretch>
        </p:blipFill>
        <p:spPr>
          <a:xfrm>
            <a:off x="10758850" y="144048"/>
            <a:ext cx="1201615" cy="1392261"/>
          </a:xfrm>
          <a:prstGeom prst="rect">
            <a:avLst/>
          </a:prstGeom>
        </p:spPr>
      </p:pic>
    </p:spTree>
    <p:extLst>
      <p:ext uri="{BB962C8B-B14F-4D97-AF65-F5344CB8AC3E}">
        <p14:creationId xmlns:p14="http://schemas.microsoft.com/office/powerpoint/2010/main" val="27159293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C038D8F-5D8F-4D4E-A111-F7B61A8B2344}"/>
              </a:ext>
            </a:extLst>
          </p:cNvPr>
          <p:cNvPicPr>
            <a:picLocks noGrp="1" noChangeAspect="1"/>
          </p:cNvPicPr>
          <p:nvPr>
            <p:ph idx="1"/>
          </p:nvPr>
        </p:nvPicPr>
        <p:blipFill>
          <a:blip r:embed="rId3"/>
          <a:stretch>
            <a:fillRect/>
          </a:stretch>
        </p:blipFill>
        <p:spPr>
          <a:xfrm>
            <a:off x="10758850" y="144048"/>
            <a:ext cx="1201615" cy="1392261"/>
          </a:xfrm>
          <a:prstGeom prst="rect">
            <a:avLst/>
          </a:prstGeom>
        </p:spPr>
      </p:pic>
      <p:graphicFrame>
        <p:nvGraphicFramePr>
          <p:cNvPr id="9" name="Table 8">
            <a:extLst>
              <a:ext uri="{FF2B5EF4-FFF2-40B4-BE49-F238E27FC236}">
                <a16:creationId xmlns:a16="http://schemas.microsoft.com/office/drawing/2014/main" id="{DACB0975-FE87-BC4D-85DD-7FE0AC6E72C4}"/>
              </a:ext>
            </a:extLst>
          </p:cNvPr>
          <p:cNvGraphicFramePr>
            <a:graphicFrameLocks noGrp="1"/>
          </p:cNvGraphicFramePr>
          <p:nvPr>
            <p:extLst>
              <p:ext uri="{D42A27DB-BD31-4B8C-83A1-F6EECF244321}">
                <p14:modId xmlns:p14="http://schemas.microsoft.com/office/powerpoint/2010/main" val="736307912"/>
              </p:ext>
            </p:extLst>
          </p:nvPr>
        </p:nvGraphicFramePr>
        <p:xfrm>
          <a:off x="548210" y="2584111"/>
          <a:ext cx="5307296" cy="1463040"/>
        </p:xfrm>
        <a:graphic>
          <a:graphicData uri="http://schemas.openxmlformats.org/drawingml/2006/table">
            <a:tbl>
              <a:tblPr firstRow="1" bandRow="1">
                <a:tableStyleId>{F5AB1C69-6EDB-4FF4-983F-18BD219EF322}</a:tableStyleId>
              </a:tblPr>
              <a:tblGrid>
                <a:gridCol w="1856192">
                  <a:extLst>
                    <a:ext uri="{9D8B030D-6E8A-4147-A177-3AD203B41FA5}">
                      <a16:colId xmlns:a16="http://schemas.microsoft.com/office/drawing/2014/main" val="898726457"/>
                    </a:ext>
                  </a:extLst>
                </a:gridCol>
                <a:gridCol w="1104406">
                  <a:extLst>
                    <a:ext uri="{9D8B030D-6E8A-4147-A177-3AD203B41FA5}">
                      <a16:colId xmlns:a16="http://schemas.microsoft.com/office/drawing/2014/main" val="2121208669"/>
                    </a:ext>
                  </a:extLst>
                </a:gridCol>
                <a:gridCol w="1092529">
                  <a:extLst>
                    <a:ext uri="{9D8B030D-6E8A-4147-A177-3AD203B41FA5}">
                      <a16:colId xmlns:a16="http://schemas.microsoft.com/office/drawing/2014/main" val="863281667"/>
                    </a:ext>
                  </a:extLst>
                </a:gridCol>
                <a:gridCol w="1254169">
                  <a:extLst>
                    <a:ext uri="{9D8B030D-6E8A-4147-A177-3AD203B41FA5}">
                      <a16:colId xmlns:a16="http://schemas.microsoft.com/office/drawing/2014/main" val="3424900753"/>
                    </a:ext>
                  </a:extLst>
                </a:gridCol>
              </a:tblGrid>
              <a:tr h="304800">
                <a:tc>
                  <a:txBody>
                    <a:bodyPr/>
                    <a:lstStyle/>
                    <a:p>
                      <a:r>
                        <a:rPr lang="en-US" dirty="0"/>
                        <a:t>name</a:t>
                      </a:r>
                    </a:p>
                  </a:txBody>
                  <a:tcPr/>
                </a:tc>
                <a:tc>
                  <a:txBody>
                    <a:bodyPr/>
                    <a:lstStyle/>
                    <a:p>
                      <a:r>
                        <a:rPr lang="en-US" dirty="0"/>
                        <a:t>species</a:t>
                      </a:r>
                    </a:p>
                  </a:txBody>
                  <a:tcPr/>
                </a:tc>
                <a:tc>
                  <a:txBody>
                    <a:bodyPr/>
                    <a:lstStyle/>
                    <a:p>
                      <a:r>
                        <a:rPr lang="en-US" dirty="0"/>
                        <a:t>height</a:t>
                      </a:r>
                    </a:p>
                  </a:txBody>
                  <a:tcPr/>
                </a:tc>
                <a:tc>
                  <a:txBody>
                    <a:bodyPr/>
                    <a:lstStyle/>
                    <a:p>
                      <a:r>
                        <a:rPr lang="en-US" dirty="0"/>
                        <a:t>gender</a:t>
                      </a:r>
                    </a:p>
                  </a:txBody>
                  <a:tcPr/>
                </a:tc>
                <a:extLst>
                  <a:ext uri="{0D108BD9-81ED-4DB2-BD59-A6C34878D82A}">
                    <a16:rowId xmlns:a16="http://schemas.microsoft.com/office/drawing/2014/main" val="3336250746"/>
                  </a:ext>
                </a:extLst>
              </a:tr>
              <a:tr h="304800">
                <a:tc>
                  <a:txBody>
                    <a:bodyPr/>
                    <a:lstStyle/>
                    <a:p>
                      <a:r>
                        <a:rPr lang="en-US" sz="1800" u="none" strike="noStrike" kern="1200" dirty="0">
                          <a:effectLst/>
                        </a:rPr>
                        <a:t>Luke Skywalker</a:t>
                      </a:r>
                      <a:endParaRPr lang="en-US" dirty="0"/>
                    </a:p>
                  </a:txBody>
                  <a:tcPr>
                    <a:solidFill>
                      <a:schemeClr val="accent2">
                        <a:lumMod val="20000"/>
                        <a:lumOff val="80000"/>
                      </a:schemeClr>
                    </a:solidFill>
                  </a:tcPr>
                </a:tc>
                <a:tc>
                  <a:txBody>
                    <a:bodyPr/>
                    <a:lstStyle/>
                    <a:p>
                      <a:r>
                        <a:rPr lang="en-US" dirty="0"/>
                        <a:t>Human</a:t>
                      </a:r>
                    </a:p>
                  </a:txBody>
                  <a:tcPr>
                    <a:solidFill>
                      <a:schemeClr val="accent2">
                        <a:lumMod val="60000"/>
                        <a:lumOff val="40000"/>
                      </a:schemeClr>
                    </a:solidFill>
                  </a:tcPr>
                </a:tc>
                <a:tc>
                  <a:txBody>
                    <a:bodyPr/>
                    <a:lstStyle/>
                    <a:p>
                      <a:r>
                        <a:rPr lang="en-US" dirty="0"/>
                        <a:t>172</a:t>
                      </a:r>
                    </a:p>
                  </a:txBody>
                  <a:tcPr>
                    <a:solidFill>
                      <a:schemeClr val="accent2">
                        <a:lumMod val="20000"/>
                        <a:lumOff val="80000"/>
                      </a:schemeClr>
                    </a:solidFill>
                  </a:tcPr>
                </a:tc>
                <a:tc>
                  <a:txBody>
                    <a:bodyPr/>
                    <a:lstStyle/>
                    <a:p>
                      <a:r>
                        <a:rPr lang="en-US" dirty="0"/>
                        <a:t>male</a:t>
                      </a:r>
                    </a:p>
                  </a:txBody>
                  <a:tcPr>
                    <a:solidFill>
                      <a:schemeClr val="accent2">
                        <a:lumMod val="20000"/>
                        <a:lumOff val="80000"/>
                      </a:schemeClr>
                    </a:solidFill>
                  </a:tcPr>
                </a:tc>
                <a:extLst>
                  <a:ext uri="{0D108BD9-81ED-4DB2-BD59-A6C34878D82A}">
                    <a16:rowId xmlns:a16="http://schemas.microsoft.com/office/drawing/2014/main" val="1867817819"/>
                  </a:ext>
                </a:extLst>
              </a:tr>
              <a:tr h="304800">
                <a:tc>
                  <a:txBody>
                    <a:bodyPr/>
                    <a:lstStyle/>
                    <a:p>
                      <a:r>
                        <a:rPr lang="en-US" dirty="0"/>
                        <a:t>Darth Vader</a:t>
                      </a:r>
                    </a:p>
                  </a:txBody>
                  <a:tcPr>
                    <a:solidFill>
                      <a:schemeClr val="accent2">
                        <a:lumMod val="20000"/>
                        <a:lumOff val="80000"/>
                      </a:schemeClr>
                    </a:solidFill>
                  </a:tcPr>
                </a:tc>
                <a:tc>
                  <a:txBody>
                    <a:bodyPr/>
                    <a:lstStyle/>
                    <a:p>
                      <a:r>
                        <a:rPr lang="en-US" dirty="0"/>
                        <a:t>Human</a:t>
                      </a:r>
                    </a:p>
                  </a:txBody>
                  <a:tcPr>
                    <a:solidFill>
                      <a:schemeClr val="accent2">
                        <a:lumMod val="60000"/>
                        <a:lumOff val="40000"/>
                      </a:schemeClr>
                    </a:solidFill>
                  </a:tcPr>
                </a:tc>
                <a:tc>
                  <a:txBody>
                    <a:bodyPr/>
                    <a:lstStyle/>
                    <a:p>
                      <a:r>
                        <a:rPr lang="en-US" dirty="0"/>
                        <a:t>202</a:t>
                      </a:r>
                    </a:p>
                  </a:txBody>
                  <a:tcPr>
                    <a:solidFill>
                      <a:schemeClr val="accent2">
                        <a:lumMod val="20000"/>
                        <a:lumOff val="80000"/>
                      </a:schemeClr>
                    </a:solidFill>
                  </a:tcPr>
                </a:tc>
                <a:tc>
                  <a:txBody>
                    <a:bodyPr/>
                    <a:lstStyle/>
                    <a:p>
                      <a:r>
                        <a:rPr lang="en-US" dirty="0"/>
                        <a:t>male</a:t>
                      </a:r>
                    </a:p>
                  </a:txBody>
                  <a:tcPr>
                    <a:solidFill>
                      <a:schemeClr val="accent2">
                        <a:lumMod val="20000"/>
                        <a:lumOff val="80000"/>
                      </a:schemeClr>
                    </a:solidFill>
                  </a:tcPr>
                </a:tc>
                <a:extLst>
                  <a:ext uri="{0D108BD9-81ED-4DB2-BD59-A6C34878D82A}">
                    <a16:rowId xmlns:a16="http://schemas.microsoft.com/office/drawing/2014/main" val="2251774477"/>
                  </a:ext>
                </a:extLst>
              </a:tr>
              <a:tr h="304800">
                <a:tc>
                  <a:txBody>
                    <a:bodyPr/>
                    <a:lstStyle/>
                    <a:p>
                      <a:r>
                        <a:rPr lang="en-US" sz="1800" u="none" strike="noStrike" kern="1200" dirty="0">
                          <a:effectLst/>
                        </a:rPr>
                        <a:t>Leia Organa</a:t>
                      </a:r>
                      <a:endParaRPr lang="en-US" dirty="0"/>
                    </a:p>
                  </a:txBody>
                  <a:tcPr>
                    <a:solidFill>
                      <a:schemeClr val="accent2">
                        <a:lumMod val="20000"/>
                        <a:lumOff val="80000"/>
                      </a:schemeClr>
                    </a:solidFill>
                  </a:tcPr>
                </a:tc>
                <a:tc>
                  <a:txBody>
                    <a:bodyPr/>
                    <a:lstStyle/>
                    <a:p>
                      <a:r>
                        <a:rPr lang="en-US" dirty="0"/>
                        <a:t>Human</a:t>
                      </a:r>
                    </a:p>
                  </a:txBody>
                  <a:tcPr>
                    <a:solidFill>
                      <a:schemeClr val="accent2">
                        <a:lumMod val="60000"/>
                        <a:lumOff val="40000"/>
                      </a:schemeClr>
                    </a:solidFill>
                  </a:tcPr>
                </a:tc>
                <a:tc>
                  <a:txBody>
                    <a:bodyPr/>
                    <a:lstStyle/>
                    <a:p>
                      <a:r>
                        <a:rPr lang="en-US" dirty="0"/>
                        <a:t>150</a:t>
                      </a:r>
                    </a:p>
                  </a:txBody>
                  <a:tcPr>
                    <a:solidFill>
                      <a:schemeClr val="accent2">
                        <a:lumMod val="20000"/>
                        <a:lumOff val="80000"/>
                      </a:schemeClr>
                    </a:solidFill>
                  </a:tcPr>
                </a:tc>
                <a:tc>
                  <a:txBody>
                    <a:bodyPr/>
                    <a:lstStyle/>
                    <a:p>
                      <a:r>
                        <a:rPr lang="en-US" dirty="0"/>
                        <a:t>female</a:t>
                      </a:r>
                      <a:endParaRPr lang="en-US" i="0" dirty="0">
                        <a:solidFill>
                          <a:schemeClr val="tx1"/>
                        </a:solidFill>
                      </a:endParaRPr>
                    </a:p>
                  </a:txBody>
                  <a:tcPr>
                    <a:solidFill>
                      <a:schemeClr val="accent2">
                        <a:lumMod val="20000"/>
                        <a:lumOff val="80000"/>
                      </a:schemeClr>
                    </a:solidFill>
                  </a:tcPr>
                </a:tc>
                <a:extLst>
                  <a:ext uri="{0D108BD9-81ED-4DB2-BD59-A6C34878D82A}">
                    <a16:rowId xmlns:a16="http://schemas.microsoft.com/office/drawing/2014/main" val="1326713202"/>
                  </a:ext>
                </a:extLst>
              </a:tr>
            </a:tbl>
          </a:graphicData>
        </a:graphic>
      </p:graphicFrame>
      <p:graphicFrame>
        <p:nvGraphicFramePr>
          <p:cNvPr id="10" name="Table 9">
            <a:extLst>
              <a:ext uri="{FF2B5EF4-FFF2-40B4-BE49-F238E27FC236}">
                <a16:creationId xmlns:a16="http://schemas.microsoft.com/office/drawing/2014/main" id="{9BC4DAD5-7400-334C-BD0E-7B0CC62D1387}"/>
              </a:ext>
            </a:extLst>
          </p:cNvPr>
          <p:cNvGraphicFramePr>
            <a:graphicFrameLocks noGrp="1"/>
          </p:cNvGraphicFramePr>
          <p:nvPr>
            <p:extLst>
              <p:ext uri="{D42A27DB-BD31-4B8C-83A1-F6EECF244321}">
                <p14:modId xmlns:p14="http://schemas.microsoft.com/office/powerpoint/2010/main" val="2910423296"/>
              </p:ext>
            </p:extLst>
          </p:nvPr>
        </p:nvGraphicFramePr>
        <p:xfrm>
          <a:off x="7518582" y="3795014"/>
          <a:ext cx="2353639" cy="1097280"/>
        </p:xfrm>
        <a:graphic>
          <a:graphicData uri="http://schemas.openxmlformats.org/drawingml/2006/table">
            <a:tbl>
              <a:tblPr firstRow="1" bandRow="1">
                <a:tableStyleId>{F5AB1C69-6EDB-4FF4-983F-18BD219EF322}</a:tableStyleId>
              </a:tblPr>
              <a:tblGrid>
                <a:gridCol w="1032161">
                  <a:extLst>
                    <a:ext uri="{9D8B030D-6E8A-4147-A177-3AD203B41FA5}">
                      <a16:colId xmlns:a16="http://schemas.microsoft.com/office/drawing/2014/main" val="2326760214"/>
                    </a:ext>
                  </a:extLst>
                </a:gridCol>
                <a:gridCol w="1321478">
                  <a:extLst>
                    <a:ext uri="{9D8B030D-6E8A-4147-A177-3AD203B41FA5}">
                      <a16:colId xmlns:a16="http://schemas.microsoft.com/office/drawing/2014/main" val="7705304"/>
                    </a:ext>
                  </a:extLst>
                </a:gridCol>
              </a:tblGrid>
              <a:tr h="350359">
                <a:tc>
                  <a:txBody>
                    <a:bodyPr/>
                    <a:lstStyle/>
                    <a:p>
                      <a:r>
                        <a:rPr lang="en-US" dirty="0"/>
                        <a:t>species</a:t>
                      </a:r>
                    </a:p>
                  </a:txBody>
                  <a:tcPr/>
                </a:tc>
                <a:tc>
                  <a:txBody>
                    <a:bodyPr/>
                    <a:lstStyle/>
                    <a:p>
                      <a:r>
                        <a:rPr lang="en-US" dirty="0" err="1"/>
                        <a:t>max.height</a:t>
                      </a:r>
                      <a:endParaRPr lang="en-US" dirty="0"/>
                    </a:p>
                  </a:txBody>
                  <a:tcPr/>
                </a:tc>
                <a:extLst>
                  <a:ext uri="{0D108BD9-81ED-4DB2-BD59-A6C34878D82A}">
                    <a16:rowId xmlns:a16="http://schemas.microsoft.com/office/drawing/2014/main" val="1222777425"/>
                  </a:ext>
                </a:extLst>
              </a:tr>
              <a:tr h="350359">
                <a:tc>
                  <a:txBody>
                    <a:bodyPr/>
                    <a:lstStyle/>
                    <a:p>
                      <a:r>
                        <a:rPr lang="en-US" dirty="0"/>
                        <a:t>Human</a:t>
                      </a:r>
                    </a:p>
                  </a:txBody>
                  <a:tcPr>
                    <a:solidFill>
                      <a:schemeClr val="accent2">
                        <a:lumMod val="20000"/>
                        <a:lumOff val="80000"/>
                      </a:schemeClr>
                    </a:solidFill>
                  </a:tcPr>
                </a:tc>
                <a:tc>
                  <a:txBody>
                    <a:bodyPr/>
                    <a:lstStyle/>
                    <a:p>
                      <a:r>
                        <a:rPr lang="en-US" dirty="0"/>
                        <a:t>202</a:t>
                      </a:r>
                    </a:p>
                  </a:txBody>
                  <a:tcPr>
                    <a:solidFill>
                      <a:schemeClr val="accent2">
                        <a:lumMod val="20000"/>
                        <a:lumOff val="80000"/>
                      </a:schemeClr>
                    </a:solidFill>
                  </a:tcPr>
                </a:tc>
                <a:extLst>
                  <a:ext uri="{0D108BD9-81ED-4DB2-BD59-A6C34878D82A}">
                    <a16:rowId xmlns:a16="http://schemas.microsoft.com/office/drawing/2014/main" val="821424310"/>
                  </a:ext>
                </a:extLst>
              </a:tr>
              <a:tr h="350359">
                <a:tc>
                  <a:txBody>
                    <a:bodyPr/>
                    <a:lstStyle/>
                    <a:p>
                      <a:r>
                        <a:rPr lang="en-US" dirty="0"/>
                        <a:t>Droid</a:t>
                      </a:r>
                    </a:p>
                  </a:txBody>
                  <a:tcPr>
                    <a:solidFill>
                      <a:schemeClr val="accent1">
                        <a:lumMod val="20000"/>
                        <a:lumOff val="80000"/>
                      </a:schemeClr>
                    </a:solidFill>
                  </a:tcPr>
                </a:tc>
                <a:tc>
                  <a:txBody>
                    <a:bodyPr/>
                    <a:lstStyle/>
                    <a:p>
                      <a:r>
                        <a:rPr lang="en-US" dirty="0"/>
                        <a:t>167</a:t>
                      </a:r>
                    </a:p>
                  </a:txBody>
                  <a:tcPr>
                    <a:solidFill>
                      <a:schemeClr val="accent1">
                        <a:lumMod val="20000"/>
                        <a:lumOff val="80000"/>
                      </a:schemeClr>
                    </a:solidFill>
                  </a:tcPr>
                </a:tc>
                <a:extLst>
                  <a:ext uri="{0D108BD9-81ED-4DB2-BD59-A6C34878D82A}">
                    <a16:rowId xmlns:a16="http://schemas.microsoft.com/office/drawing/2014/main" val="3264078335"/>
                  </a:ext>
                </a:extLst>
              </a:tr>
            </a:tbl>
          </a:graphicData>
        </a:graphic>
      </p:graphicFrame>
      <p:sp>
        <p:nvSpPr>
          <p:cNvPr id="8" name="Right Arrow 7">
            <a:extLst>
              <a:ext uri="{FF2B5EF4-FFF2-40B4-BE49-F238E27FC236}">
                <a16:creationId xmlns:a16="http://schemas.microsoft.com/office/drawing/2014/main" id="{E41C1A62-8872-6746-892D-A7F3D2EE605F}"/>
              </a:ext>
            </a:extLst>
          </p:cNvPr>
          <p:cNvSpPr/>
          <p:nvPr/>
        </p:nvSpPr>
        <p:spPr>
          <a:xfrm>
            <a:off x="6341726" y="4047151"/>
            <a:ext cx="653143" cy="646330"/>
          </a:xfrm>
          <a:prstGeom prst="rightArrow">
            <a:avLst/>
          </a:prstGeom>
          <a:solidFill>
            <a:schemeClr val="bg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4378694B-6ACA-644C-A63A-45932EAD9509}"/>
              </a:ext>
            </a:extLst>
          </p:cNvPr>
          <p:cNvGraphicFramePr>
            <a:graphicFrameLocks noGrp="1"/>
          </p:cNvGraphicFramePr>
          <p:nvPr>
            <p:extLst>
              <p:ext uri="{D42A27DB-BD31-4B8C-83A1-F6EECF244321}">
                <p14:modId xmlns:p14="http://schemas.microsoft.com/office/powerpoint/2010/main" val="1714041995"/>
              </p:ext>
            </p:extLst>
          </p:nvPr>
        </p:nvGraphicFramePr>
        <p:xfrm>
          <a:off x="548210" y="4634315"/>
          <a:ext cx="5307296" cy="731520"/>
        </p:xfrm>
        <a:graphic>
          <a:graphicData uri="http://schemas.openxmlformats.org/drawingml/2006/table">
            <a:tbl>
              <a:tblPr firstRow="1" bandRow="1">
                <a:tableStyleId>{F5AB1C69-6EDB-4FF4-983F-18BD219EF322}</a:tableStyleId>
              </a:tblPr>
              <a:tblGrid>
                <a:gridCol w="1856192">
                  <a:extLst>
                    <a:ext uri="{9D8B030D-6E8A-4147-A177-3AD203B41FA5}">
                      <a16:colId xmlns:a16="http://schemas.microsoft.com/office/drawing/2014/main" val="599642868"/>
                    </a:ext>
                  </a:extLst>
                </a:gridCol>
                <a:gridCol w="1104406">
                  <a:extLst>
                    <a:ext uri="{9D8B030D-6E8A-4147-A177-3AD203B41FA5}">
                      <a16:colId xmlns:a16="http://schemas.microsoft.com/office/drawing/2014/main" val="2207735306"/>
                    </a:ext>
                  </a:extLst>
                </a:gridCol>
                <a:gridCol w="1092529">
                  <a:extLst>
                    <a:ext uri="{9D8B030D-6E8A-4147-A177-3AD203B41FA5}">
                      <a16:colId xmlns:a16="http://schemas.microsoft.com/office/drawing/2014/main" val="2410094881"/>
                    </a:ext>
                  </a:extLst>
                </a:gridCol>
                <a:gridCol w="1254169">
                  <a:extLst>
                    <a:ext uri="{9D8B030D-6E8A-4147-A177-3AD203B41FA5}">
                      <a16:colId xmlns:a16="http://schemas.microsoft.com/office/drawing/2014/main" val="1600916017"/>
                    </a:ext>
                  </a:extLst>
                </a:gridCol>
              </a:tblGrid>
              <a:tr h="304800">
                <a:tc>
                  <a:txBody>
                    <a:bodyPr/>
                    <a:lstStyle/>
                    <a:p>
                      <a:r>
                        <a:rPr lang="en-US" sz="1800" b="0" u="none" strike="noStrike" kern="1200" dirty="0">
                          <a:solidFill>
                            <a:schemeClr val="tx1"/>
                          </a:solidFill>
                          <a:effectLst/>
                        </a:rPr>
                        <a:t>R2-D2</a:t>
                      </a:r>
                      <a:endParaRPr lang="en-US" b="0" dirty="0">
                        <a:solidFill>
                          <a:schemeClr val="tx1"/>
                        </a:solidFill>
                      </a:endParaRPr>
                    </a:p>
                  </a:txBody>
                  <a:tcPr>
                    <a:solidFill>
                      <a:schemeClr val="accent1">
                        <a:lumMod val="20000"/>
                        <a:lumOff val="80000"/>
                      </a:schemeClr>
                    </a:solidFill>
                  </a:tcPr>
                </a:tc>
                <a:tc>
                  <a:txBody>
                    <a:bodyPr/>
                    <a:lstStyle/>
                    <a:p>
                      <a:r>
                        <a:rPr lang="en-US" b="0" dirty="0">
                          <a:solidFill>
                            <a:schemeClr val="tx1"/>
                          </a:solidFill>
                        </a:rPr>
                        <a:t>Droid</a:t>
                      </a:r>
                    </a:p>
                  </a:txBody>
                  <a:tcPr>
                    <a:solidFill>
                      <a:schemeClr val="accent1">
                        <a:lumMod val="60000"/>
                        <a:lumOff val="40000"/>
                      </a:schemeClr>
                    </a:solidFill>
                  </a:tcPr>
                </a:tc>
                <a:tc>
                  <a:txBody>
                    <a:bodyPr/>
                    <a:lstStyle/>
                    <a:p>
                      <a:r>
                        <a:rPr lang="en-US" b="0" dirty="0">
                          <a:solidFill>
                            <a:schemeClr val="tx1"/>
                          </a:solidFill>
                        </a:rPr>
                        <a:t>96</a:t>
                      </a:r>
                    </a:p>
                  </a:txBody>
                  <a:tcPr>
                    <a:solidFill>
                      <a:schemeClr val="accent1">
                        <a:lumMod val="20000"/>
                        <a:lumOff val="80000"/>
                      </a:schemeClr>
                    </a:solidFill>
                  </a:tcPr>
                </a:tc>
                <a:tc>
                  <a:txBody>
                    <a:bodyPr/>
                    <a:lstStyle/>
                    <a:p>
                      <a:r>
                        <a:rPr lang="en-US" b="0" dirty="0">
                          <a:solidFill>
                            <a:schemeClr val="tx1"/>
                          </a:solidFill>
                        </a:rPr>
                        <a:t>NA</a:t>
                      </a:r>
                      <a:endParaRPr lang="en-US" b="0" i="1" dirty="0">
                        <a:solidFill>
                          <a:schemeClr val="tx1"/>
                        </a:solidFill>
                      </a:endParaRPr>
                    </a:p>
                  </a:txBody>
                  <a:tcPr>
                    <a:solidFill>
                      <a:schemeClr val="accent1">
                        <a:lumMod val="20000"/>
                        <a:lumOff val="80000"/>
                      </a:schemeClr>
                    </a:solidFill>
                  </a:tcPr>
                </a:tc>
                <a:extLst>
                  <a:ext uri="{0D108BD9-81ED-4DB2-BD59-A6C34878D82A}">
                    <a16:rowId xmlns:a16="http://schemas.microsoft.com/office/drawing/2014/main" val="2803502629"/>
                  </a:ext>
                </a:extLst>
              </a:tr>
              <a:tr h="304800">
                <a:tc>
                  <a:txBody>
                    <a:bodyPr/>
                    <a:lstStyle/>
                    <a:p>
                      <a:r>
                        <a:rPr lang="en-US" sz="1800" u="none" strike="noStrike" kern="1200" dirty="0">
                          <a:effectLst/>
                        </a:rPr>
                        <a:t>C-3PO</a:t>
                      </a:r>
                      <a:endParaRPr lang="en-US" dirty="0"/>
                    </a:p>
                  </a:txBody>
                  <a:tcPr>
                    <a:solidFill>
                      <a:schemeClr val="accent1">
                        <a:lumMod val="20000"/>
                        <a:lumOff val="80000"/>
                      </a:schemeClr>
                    </a:solidFill>
                  </a:tcPr>
                </a:tc>
                <a:tc>
                  <a:txBody>
                    <a:bodyPr/>
                    <a:lstStyle/>
                    <a:p>
                      <a:r>
                        <a:rPr lang="en-US" dirty="0"/>
                        <a:t>Droid</a:t>
                      </a:r>
                    </a:p>
                  </a:txBody>
                  <a:tcPr>
                    <a:solidFill>
                      <a:schemeClr val="accent1">
                        <a:lumMod val="60000"/>
                        <a:lumOff val="40000"/>
                      </a:schemeClr>
                    </a:solidFill>
                  </a:tcPr>
                </a:tc>
                <a:tc>
                  <a:txBody>
                    <a:bodyPr/>
                    <a:lstStyle/>
                    <a:p>
                      <a:r>
                        <a:rPr lang="en-US" dirty="0"/>
                        <a:t>167</a:t>
                      </a:r>
                    </a:p>
                  </a:txBody>
                  <a:tcPr>
                    <a:solidFill>
                      <a:schemeClr val="accent1">
                        <a:lumMod val="20000"/>
                        <a:lumOff val="80000"/>
                      </a:schemeClr>
                    </a:solidFill>
                  </a:tcPr>
                </a:tc>
                <a:tc>
                  <a:txBody>
                    <a:bodyPr/>
                    <a:lstStyle/>
                    <a:p>
                      <a:r>
                        <a:rPr lang="en-US" dirty="0"/>
                        <a:t>NA</a:t>
                      </a:r>
                      <a:endParaRPr lang="en-US" i="1" dirty="0">
                        <a:solidFill>
                          <a:schemeClr val="bg2">
                            <a:lumMod val="50000"/>
                          </a:schemeClr>
                        </a:solidFill>
                      </a:endParaRPr>
                    </a:p>
                  </a:txBody>
                  <a:tcPr>
                    <a:solidFill>
                      <a:schemeClr val="accent1">
                        <a:lumMod val="20000"/>
                        <a:lumOff val="80000"/>
                      </a:schemeClr>
                    </a:solidFill>
                  </a:tcPr>
                </a:tc>
                <a:extLst>
                  <a:ext uri="{0D108BD9-81ED-4DB2-BD59-A6C34878D82A}">
                    <a16:rowId xmlns:a16="http://schemas.microsoft.com/office/drawing/2014/main" val="2569723515"/>
                  </a:ext>
                </a:extLst>
              </a:tr>
            </a:tbl>
          </a:graphicData>
        </a:graphic>
      </p:graphicFrame>
      <p:sp>
        <p:nvSpPr>
          <p:cNvPr id="6" name="Rounded Rectangle 5">
            <a:extLst>
              <a:ext uri="{FF2B5EF4-FFF2-40B4-BE49-F238E27FC236}">
                <a16:creationId xmlns:a16="http://schemas.microsoft.com/office/drawing/2014/main" id="{934D61EB-E6BB-404C-A9DC-BE83859B4CD4}"/>
              </a:ext>
            </a:extLst>
          </p:cNvPr>
          <p:cNvSpPr/>
          <p:nvPr/>
        </p:nvSpPr>
        <p:spPr>
          <a:xfrm>
            <a:off x="411100" y="2290002"/>
            <a:ext cx="5649093" cy="2053652"/>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C132FED3-7804-B344-9750-A1916ADD642B}"/>
              </a:ext>
            </a:extLst>
          </p:cNvPr>
          <p:cNvSpPr/>
          <p:nvPr/>
        </p:nvSpPr>
        <p:spPr>
          <a:xfrm>
            <a:off x="378301" y="4523536"/>
            <a:ext cx="5681892" cy="1004342"/>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E52EDEA-F767-3840-ABFE-B3DB049ED3ED}"/>
              </a:ext>
            </a:extLst>
          </p:cNvPr>
          <p:cNvSpPr/>
          <p:nvPr/>
        </p:nvSpPr>
        <p:spPr>
          <a:xfrm>
            <a:off x="1308496" y="1724729"/>
            <a:ext cx="3073277" cy="430887"/>
          </a:xfrm>
          <a:prstGeom prst="rect">
            <a:avLst/>
          </a:prstGeom>
        </p:spPr>
        <p:txBody>
          <a:bodyPr wrap="none">
            <a:spAutoFit/>
          </a:bodyPr>
          <a:lstStyle/>
          <a:p>
            <a:r>
              <a:rPr lang="en-US" sz="2200" dirty="0">
                <a:latin typeface="Monaco" pitchFamily="2" charset="77"/>
              </a:rPr>
              <a:t>group_by(species)</a:t>
            </a:r>
            <a:endParaRPr lang="en-US" sz="2200" dirty="0"/>
          </a:p>
        </p:txBody>
      </p:sp>
      <p:sp>
        <p:nvSpPr>
          <p:cNvPr id="16" name="TextBox 15">
            <a:extLst>
              <a:ext uri="{FF2B5EF4-FFF2-40B4-BE49-F238E27FC236}">
                <a16:creationId xmlns:a16="http://schemas.microsoft.com/office/drawing/2014/main" id="{786EC91D-0C38-8E40-9FC6-7D2BB7CBD78F}"/>
              </a:ext>
            </a:extLst>
          </p:cNvPr>
          <p:cNvSpPr txBox="1"/>
          <p:nvPr/>
        </p:nvSpPr>
        <p:spPr>
          <a:xfrm>
            <a:off x="1945393" y="489882"/>
            <a:ext cx="8229600" cy="923330"/>
          </a:xfrm>
          <a:prstGeom prst="rect">
            <a:avLst/>
          </a:prstGeom>
          <a:solidFill>
            <a:schemeClr val="bg1">
              <a:lumMod val="95000"/>
            </a:schemeClr>
          </a:solidFill>
          <a:ln>
            <a:solidFill>
              <a:schemeClr val="tx1"/>
            </a:solidFill>
          </a:ln>
        </p:spPr>
        <p:txBody>
          <a:bodyPr wrap="square" rtlCol="0">
            <a:spAutoFit/>
          </a:bodyPr>
          <a:lstStyle/>
          <a:p>
            <a:r>
              <a:rPr lang="en-US" dirty="0">
                <a:solidFill>
                  <a:schemeClr val="accent1"/>
                </a:solidFill>
                <a:latin typeface="Monaco" pitchFamily="2" charset="77"/>
              </a:rPr>
              <a:t>starwars%&gt;%</a:t>
            </a:r>
          </a:p>
          <a:p>
            <a:r>
              <a:rPr lang="en-US" dirty="0">
                <a:solidFill>
                  <a:schemeClr val="bg2">
                    <a:lumMod val="75000"/>
                  </a:schemeClr>
                </a:solidFill>
                <a:latin typeface="Monaco" pitchFamily="2" charset="77"/>
              </a:rPr>
              <a:t>	  </a:t>
            </a:r>
            <a:r>
              <a:rPr lang="en-US" dirty="0">
                <a:solidFill>
                  <a:schemeClr val="accent1"/>
                </a:solidFill>
                <a:latin typeface="Monaco" pitchFamily="2" charset="77"/>
              </a:rPr>
              <a:t>group_by(species)%&gt;%</a:t>
            </a:r>
          </a:p>
          <a:p>
            <a:r>
              <a:rPr lang="en-US" dirty="0">
                <a:solidFill>
                  <a:schemeClr val="accent1"/>
                </a:solidFill>
                <a:latin typeface="Monaco" pitchFamily="2" charset="77"/>
              </a:rPr>
              <a:t>	  summarize(</a:t>
            </a:r>
            <a:r>
              <a:rPr lang="en-US" dirty="0" err="1">
                <a:solidFill>
                  <a:schemeClr val="accent1"/>
                </a:solidFill>
                <a:latin typeface="Monaco" pitchFamily="2" charset="77"/>
              </a:rPr>
              <a:t>max.height</a:t>
            </a:r>
            <a:r>
              <a:rPr lang="en-US" dirty="0">
                <a:solidFill>
                  <a:schemeClr val="accent1"/>
                </a:solidFill>
                <a:latin typeface="Monaco" pitchFamily="2" charset="77"/>
              </a:rPr>
              <a:t> = max(height, </a:t>
            </a:r>
            <a:r>
              <a:rPr lang="en-US" dirty="0" err="1">
                <a:solidFill>
                  <a:schemeClr val="accent1"/>
                </a:solidFill>
                <a:latin typeface="Monaco" pitchFamily="2" charset="77"/>
              </a:rPr>
              <a:t>na.rm</a:t>
            </a:r>
            <a:r>
              <a:rPr lang="en-US" dirty="0">
                <a:solidFill>
                  <a:schemeClr val="accent1"/>
                </a:solidFill>
                <a:latin typeface="Monaco" pitchFamily="2" charset="77"/>
              </a:rPr>
              <a:t>=TRUE))</a:t>
            </a:r>
          </a:p>
        </p:txBody>
      </p:sp>
    </p:spTree>
    <p:extLst>
      <p:ext uri="{BB962C8B-B14F-4D97-AF65-F5344CB8AC3E}">
        <p14:creationId xmlns:p14="http://schemas.microsoft.com/office/powerpoint/2010/main" val="6317645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2EE9-3202-1B45-8F6D-281615407CCB}"/>
              </a:ext>
            </a:extLst>
          </p:cNvPr>
          <p:cNvSpPr>
            <a:spLocks noGrp="1"/>
          </p:cNvSpPr>
          <p:nvPr>
            <p:ph type="title"/>
          </p:nvPr>
        </p:nvSpPr>
        <p:spPr>
          <a:xfrm>
            <a:off x="917799" y="3105834"/>
            <a:ext cx="10441858" cy="646332"/>
          </a:xfrm>
        </p:spPr>
        <p:txBody>
          <a:bodyPr>
            <a:normAutofit fontScale="90000"/>
          </a:bodyPr>
          <a:lstStyle/>
          <a:p>
            <a:pPr algn="ctr"/>
            <a:r>
              <a:rPr lang="en-US" dirty="0">
                <a:solidFill>
                  <a:schemeClr val="accent2"/>
                </a:solidFill>
              </a:rPr>
              <a:t>group_by() </a:t>
            </a:r>
            <a:r>
              <a:rPr lang="en-US" dirty="0"/>
              <a:t>can be used to establish </a:t>
            </a:r>
            <a:br>
              <a:rPr lang="en-US" dirty="0"/>
            </a:br>
            <a:r>
              <a:rPr lang="en-US" b="1" i="1" dirty="0"/>
              <a:t>multiple</a:t>
            </a:r>
            <a:r>
              <a:rPr lang="en-US" dirty="0"/>
              <a:t> grouping variables</a:t>
            </a:r>
          </a:p>
        </p:txBody>
      </p:sp>
      <p:pic>
        <p:nvPicPr>
          <p:cNvPr id="5" name="Content Placeholder 4">
            <a:extLst>
              <a:ext uri="{FF2B5EF4-FFF2-40B4-BE49-F238E27FC236}">
                <a16:creationId xmlns:a16="http://schemas.microsoft.com/office/drawing/2014/main" id="{DC038D8F-5D8F-4D4E-A111-F7B61A8B2344}"/>
              </a:ext>
            </a:extLst>
          </p:cNvPr>
          <p:cNvPicPr>
            <a:picLocks noGrp="1" noChangeAspect="1"/>
          </p:cNvPicPr>
          <p:nvPr>
            <p:ph idx="1"/>
          </p:nvPr>
        </p:nvPicPr>
        <p:blipFill>
          <a:blip r:embed="rId3"/>
          <a:stretch>
            <a:fillRect/>
          </a:stretch>
        </p:blipFill>
        <p:spPr>
          <a:xfrm>
            <a:off x="10758850" y="144048"/>
            <a:ext cx="1201615" cy="1392261"/>
          </a:xfrm>
          <a:prstGeom prst="rect">
            <a:avLst/>
          </a:prstGeom>
        </p:spPr>
      </p:pic>
    </p:spTree>
    <p:extLst>
      <p:ext uri="{BB962C8B-B14F-4D97-AF65-F5344CB8AC3E}">
        <p14:creationId xmlns:p14="http://schemas.microsoft.com/office/powerpoint/2010/main" val="1098011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C038D8F-5D8F-4D4E-A111-F7B61A8B2344}"/>
              </a:ext>
            </a:extLst>
          </p:cNvPr>
          <p:cNvPicPr>
            <a:picLocks noGrp="1" noChangeAspect="1"/>
          </p:cNvPicPr>
          <p:nvPr>
            <p:ph idx="1"/>
          </p:nvPr>
        </p:nvPicPr>
        <p:blipFill>
          <a:blip r:embed="rId3"/>
          <a:stretch>
            <a:fillRect/>
          </a:stretch>
        </p:blipFill>
        <p:spPr>
          <a:xfrm>
            <a:off x="10758850" y="144048"/>
            <a:ext cx="1201615" cy="1392261"/>
          </a:xfrm>
          <a:prstGeom prst="rect">
            <a:avLst/>
          </a:prstGeom>
        </p:spPr>
      </p:pic>
      <p:graphicFrame>
        <p:nvGraphicFramePr>
          <p:cNvPr id="9" name="Table 8">
            <a:extLst>
              <a:ext uri="{FF2B5EF4-FFF2-40B4-BE49-F238E27FC236}">
                <a16:creationId xmlns:a16="http://schemas.microsoft.com/office/drawing/2014/main" id="{DACB0975-FE87-BC4D-85DD-7FE0AC6E72C4}"/>
              </a:ext>
            </a:extLst>
          </p:cNvPr>
          <p:cNvGraphicFramePr>
            <a:graphicFrameLocks noGrp="1"/>
          </p:cNvGraphicFramePr>
          <p:nvPr>
            <p:extLst>
              <p:ext uri="{D42A27DB-BD31-4B8C-83A1-F6EECF244321}">
                <p14:modId xmlns:p14="http://schemas.microsoft.com/office/powerpoint/2010/main" val="1104812494"/>
              </p:ext>
            </p:extLst>
          </p:nvPr>
        </p:nvGraphicFramePr>
        <p:xfrm>
          <a:off x="478436" y="2749577"/>
          <a:ext cx="5307296" cy="1097280"/>
        </p:xfrm>
        <a:graphic>
          <a:graphicData uri="http://schemas.openxmlformats.org/drawingml/2006/table">
            <a:tbl>
              <a:tblPr firstRow="1" bandRow="1">
                <a:tableStyleId>{F5AB1C69-6EDB-4FF4-983F-18BD219EF322}</a:tableStyleId>
              </a:tblPr>
              <a:tblGrid>
                <a:gridCol w="1856192">
                  <a:extLst>
                    <a:ext uri="{9D8B030D-6E8A-4147-A177-3AD203B41FA5}">
                      <a16:colId xmlns:a16="http://schemas.microsoft.com/office/drawing/2014/main" val="898726457"/>
                    </a:ext>
                  </a:extLst>
                </a:gridCol>
                <a:gridCol w="1104406">
                  <a:extLst>
                    <a:ext uri="{9D8B030D-6E8A-4147-A177-3AD203B41FA5}">
                      <a16:colId xmlns:a16="http://schemas.microsoft.com/office/drawing/2014/main" val="2121208669"/>
                    </a:ext>
                  </a:extLst>
                </a:gridCol>
                <a:gridCol w="1092529">
                  <a:extLst>
                    <a:ext uri="{9D8B030D-6E8A-4147-A177-3AD203B41FA5}">
                      <a16:colId xmlns:a16="http://schemas.microsoft.com/office/drawing/2014/main" val="863281667"/>
                    </a:ext>
                  </a:extLst>
                </a:gridCol>
                <a:gridCol w="1254169">
                  <a:extLst>
                    <a:ext uri="{9D8B030D-6E8A-4147-A177-3AD203B41FA5}">
                      <a16:colId xmlns:a16="http://schemas.microsoft.com/office/drawing/2014/main" val="3424900753"/>
                    </a:ext>
                  </a:extLst>
                </a:gridCol>
              </a:tblGrid>
              <a:tr h="304800">
                <a:tc>
                  <a:txBody>
                    <a:bodyPr/>
                    <a:lstStyle/>
                    <a:p>
                      <a:r>
                        <a:rPr lang="en-US" dirty="0"/>
                        <a:t>name</a:t>
                      </a:r>
                    </a:p>
                  </a:txBody>
                  <a:tcPr/>
                </a:tc>
                <a:tc>
                  <a:txBody>
                    <a:bodyPr/>
                    <a:lstStyle/>
                    <a:p>
                      <a:r>
                        <a:rPr lang="en-US" dirty="0"/>
                        <a:t>species</a:t>
                      </a:r>
                    </a:p>
                  </a:txBody>
                  <a:tcPr/>
                </a:tc>
                <a:tc>
                  <a:txBody>
                    <a:bodyPr/>
                    <a:lstStyle/>
                    <a:p>
                      <a:r>
                        <a:rPr lang="en-US" dirty="0"/>
                        <a:t>height</a:t>
                      </a:r>
                    </a:p>
                  </a:txBody>
                  <a:tcPr/>
                </a:tc>
                <a:tc>
                  <a:txBody>
                    <a:bodyPr/>
                    <a:lstStyle/>
                    <a:p>
                      <a:r>
                        <a:rPr lang="en-US" dirty="0"/>
                        <a:t>gender</a:t>
                      </a:r>
                    </a:p>
                  </a:txBody>
                  <a:tcPr/>
                </a:tc>
                <a:extLst>
                  <a:ext uri="{0D108BD9-81ED-4DB2-BD59-A6C34878D82A}">
                    <a16:rowId xmlns:a16="http://schemas.microsoft.com/office/drawing/2014/main" val="3336250746"/>
                  </a:ext>
                </a:extLst>
              </a:tr>
              <a:tr h="304800">
                <a:tc>
                  <a:txBody>
                    <a:bodyPr/>
                    <a:lstStyle/>
                    <a:p>
                      <a:r>
                        <a:rPr lang="en-US" sz="1800" u="none" strike="noStrike" kern="1200" dirty="0">
                          <a:effectLst/>
                        </a:rPr>
                        <a:t>Luke Skywalker</a:t>
                      </a:r>
                      <a:endParaRPr lang="en-US" dirty="0"/>
                    </a:p>
                  </a:txBody>
                  <a:tcPr>
                    <a:solidFill>
                      <a:schemeClr val="accent2">
                        <a:lumMod val="20000"/>
                        <a:lumOff val="80000"/>
                      </a:schemeClr>
                    </a:solidFill>
                  </a:tcPr>
                </a:tc>
                <a:tc>
                  <a:txBody>
                    <a:bodyPr/>
                    <a:lstStyle/>
                    <a:p>
                      <a:r>
                        <a:rPr lang="en-US" dirty="0"/>
                        <a:t>Human</a:t>
                      </a:r>
                    </a:p>
                  </a:txBody>
                  <a:tcPr>
                    <a:solidFill>
                      <a:schemeClr val="accent2">
                        <a:lumMod val="60000"/>
                        <a:lumOff val="40000"/>
                      </a:schemeClr>
                    </a:solidFill>
                  </a:tcPr>
                </a:tc>
                <a:tc>
                  <a:txBody>
                    <a:bodyPr/>
                    <a:lstStyle/>
                    <a:p>
                      <a:r>
                        <a:rPr lang="en-US" dirty="0"/>
                        <a:t>172</a:t>
                      </a:r>
                    </a:p>
                  </a:txBody>
                  <a:tcPr>
                    <a:solidFill>
                      <a:schemeClr val="accent2">
                        <a:lumMod val="20000"/>
                        <a:lumOff val="80000"/>
                      </a:schemeClr>
                    </a:solidFill>
                  </a:tcPr>
                </a:tc>
                <a:tc>
                  <a:txBody>
                    <a:bodyPr/>
                    <a:lstStyle/>
                    <a:p>
                      <a:r>
                        <a:rPr lang="en-US" dirty="0"/>
                        <a:t>male</a:t>
                      </a:r>
                    </a:p>
                  </a:txBody>
                  <a:tcPr>
                    <a:solidFill>
                      <a:schemeClr val="accent2">
                        <a:lumMod val="60000"/>
                        <a:lumOff val="40000"/>
                      </a:schemeClr>
                    </a:solidFill>
                  </a:tcPr>
                </a:tc>
                <a:extLst>
                  <a:ext uri="{0D108BD9-81ED-4DB2-BD59-A6C34878D82A}">
                    <a16:rowId xmlns:a16="http://schemas.microsoft.com/office/drawing/2014/main" val="1867817819"/>
                  </a:ext>
                </a:extLst>
              </a:tr>
              <a:tr h="304800">
                <a:tc>
                  <a:txBody>
                    <a:bodyPr/>
                    <a:lstStyle/>
                    <a:p>
                      <a:r>
                        <a:rPr lang="en-US" dirty="0"/>
                        <a:t>Darth Vader</a:t>
                      </a:r>
                    </a:p>
                  </a:txBody>
                  <a:tcPr>
                    <a:solidFill>
                      <a:schemeClr val="accent2">
                        <a:lumMod val="20000"/>
                        <a:lumOff val="80000"/>
                      </a:schemeClr>
                    </a:solidFill>
                  </a:tcPr>
                </a:tc>
                <a:tc>
                  <a:txBody>
                    <a:bodyPr/>
                    <a:lstStyle/>
                    <a:p>
                      <a:r>
                        <a:rPr lang="en-US" dirty="0"/>
                        <a:t>Human</a:t>
                      </a:r>
                    </a:p>
                  </a:txBody>
                  <a:tcPr>
                    <a:solidFill>
                      <a:schemeClr val="accent2">
                        <a:lumMod val="60000"/>
                        <a:lumOff val="40000"/>
                      </a:schemeClr>
                    </a:solidFill>
                  </a:tcPr>
                </a:tc>
                <a:tc>
                  <a:txBody>
                    <a:bodyPr/>
                    <a:lstStyle/>
                    <a:p>
                      <a:r>
                        <a:rPr lang="en-US" dirty="0"/>
                        <a:t>202</a:t>
                      </a:r>
                    </a:p>
                  </a:txBody>
                  <a:tcPr>
                    <a:solidFill>
                      <a:schemeClr val="accent2">
                        <a:lumMod val="20000"/>
                        <a:lumOff val="80000"/>
                      </a:schemeClr>
                    </a:solidFill>
                  </a:tcPr>
                </a:tc>
                <a:tc>
                  <a:txBody>
                    <a:bodyPr/>
                    <a:lstStyle/>
                    <a:p>
                      <a:r>
                        <a:rPr lang="en-US" dirty="0"/>
                        <a:t>male</a:t>
                      </a:r>
                    </a:p>
                  </a:txBody>
                  <a:tcPr>
                    <a:solidFill>
                      <a:schemeClr val="accent2">
                        <a:lumMod val="60000"/>
                        <a:lumOff val="40000"/>
                      </a:schemeClr>
                    </a:solidFill>
                  </a:tcPr>
                </a:tc>
                <a:extLst>
                  <a:ext uri="{0D108BD9-81ED-4DB2-BD59-A6C34878D82A}">
                    <a16:rowId xmlns:a16="http://schemas.microsoft.com/office/drawing/2014/main" val="2251774477"/>
                  </a:ext>
                </a:extLst>
              </a:tr>
            </a:tbl>
          </a:graphicData>
        </a:graphic>
      </p:graphicFrame>
      <p:graphicFrame>
        <p:nvGraphicFramePr>
          <p:cNvPr id="10" name="Table 9">
            <a:extLst>
              <a:ext uri="{FF2B5EF4-FFF2-40B4-BE49-F238E27FC236}">
                <a16:creationId xmlns:a16="http://schemas.microsoft.com/office/drawing/2014/main" id="{9BC4DAD5-7400-334C-BD0E-7B0CC62D1387}"/>
              </a:ext>
            </a:extLst>
          </p:cNvPr>
          <p:cNvGraphicFramePr>
            <a:graphicFrameLocks noGrp="1"/>
          </p:cNvGraphicFramePr>
          <p:nvPr>
            <p:extLst>
              <p:ext uri="{D42A27DB-BD31-4B8C-83A1-F6EECF244321}">
                <p14:modId xmlns:p14="http://schemas.microsoft.com/office/powerpoint/2010/main" val="993351891"/>
              </p:ext>
            </p:extLst>
          </p:nvPr>
        </p:nvGraphicFramePr>
        <p:xfrm>
          <a:off x="7994721" y="3429000"/>
          <a:ext cx="3755882" cy="1463040"/>
        </p:xfrm>
        <a:graphic>
          <a:graphicData uri="http://schemas.openxmlformats.org/drawingml/2006/table">
            <a:tbl>
              <a:tblPr firstRow="1" bandRow="1">
                <a:tableStyleId>{F5AB1C69-6EDB-4FF4-983F-18BD219EF322}</a:tableStyleId>
              </a:tblPr>
              <a:tblGrid>
                <a:gridCol w="1054844">
                  <a:extLst>
                    <a:ext uri="{9D8B030D-6E8A-4147-A177-3AD203B41FA5}">
                      <a16:colId xmlns:a16="http://schemas.microsoft.com/office/drawing/2014/main" val="2326760214"/>
                    </a:ext>
                  </a:extLst>
                </a:gridCol>
                <a:gridCol w="1350519">
                  <a:extLst>
                    <a:ext uri="{9D8B030D-6E8A-4147-A177-3AD203B41FA5}">
                      <a16:colId xmlns:a16="http://schemas.microsoft.com/office/drawing/2014/main" val="2914876239"/>
                    </a:ext>
                  </a:extLst>
                </a:gridCol>
                <a:gridCol w="1350519">
                  <a:extLst>
                    <a:ext uri="{9D8B030D-6E8A-4147-A177-3AD203B41FA5}">
                      <a16:colId xmlns:a16="http://schemas.microsoft.com/office/drawing/2014/main" val="7705304"/>
                    </a:ext>
                  </a:extLst>
                </a:gridCol>
              </a:tblGrid>
              <a:tr h="350359">
                <a:tc>
                  <a:txBody>
                    <a:bodyPr/>
                    <a:lstStyle/>
                    <a:p>
                      <a:r>
                        <a:rPr lang="en-US" dirty="0"/>
                        <a:t>species</a:t>
                      </a:r>
                    </a:p>
                  </a:txBody>
                  <a:tcPr/>
                </a:tc>
                <a:tc>
                  <a:txBody>
                    <a:bodyPr/>
                    <a:lstStyle/>
                    <a:p>
                      <a:r>
                        <a:rPr lang="en-US" dirty="0"/>
                        <a:t>gender</a:t>
                      </a:r>
                    </a:p>
                  </a:txBody>
                  <a:tcPr/>
                </a:tc>
                <a:tc>
                  <a:txBody>
                    <a:bodyPr/>
                    <a:lstStyle/>
                    <a:p>
                      <a:r>
                        <a:rPr lang="en-US" dirty="0" err="1"/>
                        <a:t>max.height</a:t>
                      </a:r>
                      <a:endParaRPr lang="en-US" dirty="0"/>
                    </a:p>
                  </a:txBody>
                  <a:tcPr/>
                </a:tc>
                <a:extLst>
                  <a:ext uri="{0D108BD9-81ED-4DB2-BD59-A6C34878D82A}">
                    <a16:rowId xmlns:a16="http://schemas.microsoft.com/office/drawing/2014/main" val="1222777425"/>
                  </a:ext>
                </a:extLst>
              </a:tr>
              <a:tr h="350359">
                <a:tc>
                  <a:txBody>
                    <a:bodyPr/>
                    <a:lstStyle/>
                    <a:p>
                      <a:r>
                        <a:rPr lang="en-US" dirty="0"/>
                        <a:t>Human</a:t>
                      </a:r>
                    </a:p>
                  </a:txBody>
                  <a:tcPr>
                    <a:solidFill>
                      <a:schemeClr val="accent2">
                        <a:lumMod val="20000"/>
                        <a:lumOff val="80000"/>
                      </a:schemeClr>
                    </a:solidFill>
                  </a:tcPr>
                </a:tc>
                <a:tc>
                  <a:txBody>
                    <a:bodyPr/>
                    <a:lstStyle/>
                    <a:p>
                      <a:r>
                        <a:rPr lang="en-US" dirty="0"/>
                        <a:t>male</a:t>
                      </a:r>
                    </a:p>
                  </a:txBody>
                  <a:tcPr>
                    <a:solidFill>
                      <a:schemeClr val="accent2">
                        <a:lumMod val="20000"/>
                        <a:lumOff val="80000"/>
                      </a:schemeClr>
                    </a:solidFill>
                  </a:tcPr>
                </a:tc>
                <a:tc>
                  <a:txBody>
                    <a:bodyPr/>
                    <a:lstStyle/>
                    <a:p>
                      <a:r>
                        <a:rPr lang="en-US" dirty="0"/>
                        <a:t>202</a:t>
                      </a:r>
                    </a:p>
                  </a:txBody>
                  <a:tcPr>
                    <a:solidFill>
                      <a:schemeClr val="accent2">
                        <a:lumMod val="20000"/>
                        <a:lumOff val="80000"/>
                      </a:schemeClr>
                    </a:solidFill>
                  </a:tcPr>
                </a:tc>
                <a:extLst>
                  <a:ext uri="{0D108BD9-81ED-4DB2-BD59-A6C34878D82A}">
                    <a16:rowId xmlns:a16="http://schemas.microsoft.com/office/drawing/2014/main" val="821424310"/>
                  </a:ext>
                </a:extLst>
              </a:tr>
              <a:tr h="350359">
                <a:tc>
                  <a:txBody>
                    <a:bodyPr/>
                    <a:lstStyle/>
                    <a:p>
                      <a:r>
                        <a:rPr lang="en-US" dirty="0"/>
                        <a:t>Human</a:t>
                      </a:r>
                    </a:p>
                  </a:txBody>
                  <a:tcPr>
                    <a:solidFill>
                      <a:schemeClr val="accent6">
                        <a:lumMod val="20000"/>
                        <a:lumOff val="80000"/>
                      </a:schemeClr>
                    </a:solidFill>
                  </a:tcPr>
                </a:tc>
                <a:tc>
                  <a:txBody>
                    <a:bodyPr/>
                    <a:lstStyle/>
                    <a:p>
                      <a:r>
                        <a:rPr lang="en-US" dirty="0"/>
                        <a:t>female</a:t>
                      </a:r>
                    </a:p>
                  </a:txBody>
                  <a:tcPr>
                    <a:solidFill>
                      <a:schemeClr val="accent6">
                        <a:lumMod val="20000"/>
                        <a:lumOff val="80000"/>
                      </a:schemeClr>
                    </a:solidFill>
                  </a:tcPr>
                </a:tc>
                <a:tc>
                  <a:txBody>
                    <a:bodyPr/>
                    <a:lstStyle/>
                    <a:p>
                      <a:r>
                        <a:rPr lang="en-US" dirty="0"/>
                        <a:t>150</a:t>
                      </a:r>
                    </a:p>
                  </a:txBody>
                  <a:tcPr>
                    <a:solidFill>
                      <a:schemeClr val="accent6">
                        <a:lumMod val="20000"/>
                        <a:lumOff val="80000"/>
                      </a:schemeClr>
                    </a:solidFill>
                  </a:tcPr>
                </a:tc>
                <a:extLst>
                  <a:ext uri="{0D108BD9-81ED-4DB2-BD59-A6C34878D82A}">
                    <a16:rowId xmlns:a16="http://schemas.microsoft.com/office/drawing/2014/main" val="128028869"/>
                  </a:ext>
                </a:extLst>
              </a:tr>
              <a:tr h="350359">
                <a:tc>
                  <a:txBody>
                    <a:bodyPr/>
                    <a:lstStyle/>
                    <a:p>
                      <a:r>
                        <a:rPr lang="en-US" dirty="0"/>
                        <a:t>Droid</a:t>
                      </a:r>
                    </a:p>
                  </a:txBody>
                  <a:tcPr>
                    <a:solidFill>
                      <a:schemeClr val="accent1">
                        <a:lumMod val="20000"/>
                        <a:lumOff val="80000"/>
                      </a:schemeClr>
                    </a:solidFill>
                  </a:tcPr>
                </a:tc>
                <a:tc>
                  <a:txBody>
                    <a:bodyPr/>
                    <a:lstStyle/>
                    <a:p>
                      <a:r>
                        <a:rPr lang="en-US" dirty="0"/>
                        <a:t>NA</a:t>
                      </a:r>
                    </a:p>
                  </a:txBody>
                  <a:tcPr>
                    <a:solidFill>
                      <a:schemeClr val="accent1">
                        <a:lumMod val="20000"/>
                        <a:lumOff val="80000"/>
                      </a:schemeClr>
                    </a:solidFill>
                  </a:tcPr>
                </a:tc>
                <a:tc>
                  <a:txBody>
                    <a:bodyPr/>
                    <a:lstStyle/>
                    <a:p>
                      <a:r>
                        <a:rPr lang="en-US" dirty="0"/>
                        <a:t>167</a:t>
                      </a:r>
                    </a:p>
                  </a:txBody>
                  <a:tcPr>
                    <a:solidFill>
                      <a:schemeClr val="accent1">
                        <a:lumMod val="20000"/>
                        <a:lumOff val="80000"/>
                      </a:schemeClr>
                    </a:solidFill>
                  </a:tcPr>
                </a:tc>
                <a:extLst>
                  <a:ext uri="{0D108BD9-81ED-4DB2-BD59-A6C34878D82A}">
                    <a16:rowId xmlns:a16="http://schemas.microsoft.com/office/drawing/2014/main" val="3264078335"/>
                  </a:ext>
                </a:extLst>
              </a:tr>
            </a:tbl>
          </a:graphicData>
        </a:graphic>
      </p:graphicFrame>
      <p:sp>
        <p:nvSpPr>
          <p:cNvPr id="8" name="Right Arrow 7">
            <a:extLst>
              <a:ext uri="{FF2B5EF4-FFF2-40B4-BE49-F238E27FC236}">
                <a16:creationId xmlns:a16="http://schemas.microsoft.com/office/drawing/2014/main" id="{E41C1A62-8872-6746-892D-A7F3D2EE605F}"/>
              </a:ext>
            </a:extLst>
          </p:cNvPr>
          <p:cNvSpPr/>
          <p:nvPr/>
        </p:nvSpPr>
        <p:spPr>
          <a:xfrm>
            <a:off x="7069639" y="3678473"/>
            <a:ext cx="653143" cy="646330"/>
          </a:xfrm>
          <a:prstGeom prst="rightArrow">
            <a:avLst/>
          </a:prstGeom>
          <a:solidFill>
            <a:schemeClr val="bg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B697942C-6733-0B44-A900-1179D9FEFD35}"/>
              </a:ext>
            </a:extLst>
          </p:cNvPr>
          <p:cNvGraphicFramePr>
            <a:graphicFrameLocks noGrp="1"/>
          </p:cNvGraphicFramePr>
          <p:nvPr>
            <p:extLst>
              <p:ext uri="{D42A27DB-BD31-4B8C-83A1-F6EECF244321}">
                <p14:modId xmlns:p14="http://schemas.microsoft.com/office/powerpoint/2010/main" val="840838628"/>
              </p:ext>
            </p:extLst>
          </p:nvPr>
        </p:nvGraphicFramePr>
        <p:xfrm>
          <a:off x="478436" y="5183655"/>
          <a:ext cx="5307296" cy="731520"/>
        </p:xfrm>
        <a:graphic>
          <a:graphicData uri="http://schemas.openxmlformats.org/drawingml/2006/table">
            <a:tbl>
              <a:tblPr firstRow="1" bandRow="1">
                <a:tableStyleId>{F5AB1C69-6EDB-4FF4-983F-18BD219EF322}</a:tableStyleId>
              </a:tblPr>
              <a:tblGrid>
                <a:gridCol w="1856192">
                  <a:extLst>
                    <a:ext uri="{9D8B030D-6E8A-4147-A177-3AD203B41FA5}">
                      <a16:colId xmlns:a16="http://schemas.microsoft.com/office/drawing/2014/main" val="2828581237"/>
                    </a:ext>
                  </a:extLst>
                </a:gridCol>
                <a:gridCol w="1104406">
                  <a:extLst>
                    <a:ext uri="{9D8B030D-6E8A-4147-A177-3AD203B41FA5}">
                      <a16:colId xmlns:a16="http://schemas.microsoft.com/office/drawing/2014/main" val="2999147997"/>
                    </a:ext>
                  </a:extLst>
                </a:gridCol>
                <a:gridCol w="1092529">
                  <a:extLst>
                    <a:ext uri="{9D8B030D-6E8A-4147-A177-3AD203B41FA5}">
                      <a16:colId xmlns:a16="http://schemas.microsoft.com/office/drawing/2014/main" val="1329867320"/>
                    </a:ext>
                  </a:extLst>
                </a:gridCol>
                <a:gridCol w="1254169">
                  <a:extLst>
                    <a:ext uri="{9D8B030D-6E8A-4147-A177-3AD203B41FA5}">
                      <a16:colId xmlns:a16="http://schemas.microsoft.com/office/drawing/2014/main" val="4249502620"/>
                    </a:ext>
                  </a:extLst>
                </a:gridCol>
              </a:tblGrid>
              <a:tr h="304800">
                <a:tc>
                  <a:txBody>
                    <a:bodyPr/>
                    <a:lstStyle/>
                    <a:p>
                      <a:r>
                        <a:rPr lang="en-US" sz="1800" b="0" u="none" strike="noStrike" kern="1200" dirty="0">
                          <a:solidFill>
                            <a:schemeClr val="tx1"/>
                          </a:solidFill>
                          <a:effectLst/>
                        </a:rPr>
                        <a:t>R2-D2</a:t>
                      </a:r>
                      <a:endParaRPr lang="en-US" b="0" dirty="0">
                        <a:solidFill>
                          <a:schemeClr val="tx1"/>
                        </a:solidFill>
                      </a:endParaRPr>
                    </a:p>
                  </a:txBody>
                  <a:tcPr>
                    <a:solidFill>
                      <a:schemeClr val="accent1">
                        <a:lumMod val="20000"/>
                        <a:lumOff val="80000"/>
                      </a:schemeClr>
                    </a:solidFill>
                  </a:tcPr>
                </a:tc>
                <a:tc>
                  <a:txBody>
                    <a:bodyPr/>
                    <a:lstStyle/>
                    <a:p>
                      <a:r>
                        <a:rPr lang="en-US" b="0" dirty="0">
                          <a:solidFill>
                            <a:schemeClr val="tx1"/>
                          </a:solidFill>
                        </a:rPr>
                        <a:t>Droid</a:t>
                      </a:r>
                    </a:p>
                  </a:txBody>
                  <a:tcPr>
                    <a:solidFill>
                      <a:schemeClr val="accent1">
                        <a:lumMod val="60000"/>
                        <a:lumOff val="40000"/>
                      </a:schemeClr>
                    </a:solidFill>
                  </a:tcPr>
                </a:tc>
                <a:tc>
                  <a:txBody>
                    <a:bodyPr/>
                    <a:lstStyle/>
                    <a:p>
                      <a:r>
                        <a:rPr lang="en-US" b="0" dirty="0">
                          <a:solidFill>
                            <a:schemeClr val="tx1"/>
                          </a:solidFill>
                        </a:rPr>
                        <a:t>96</a:t>
                      </a:r>
                    </a:p>
                  </a:txBody>
                  <a:tcPr>
                    <a:solidFill>
                      <a:schemeClr val="accent1">
                        <a:lumMod val="20000"/>
                        <a:lumOff val="80000"/>
                      </a:schemeClr>
                    </a:solidFill>
                  </a:tcPr>
                </a:tc>
                <a:tc>
                  <a:txBody>
                    <a:bodyPr/>
                    <a:lstStyle/>
                    <a:p>
                      <a:r>
                        <a:rPr lang="en-US" b="0" dirty="0">
                          <a:solidFill>
                            <a:schemeClr val="tx1"/>
                          </a:solidFill>
                        </a:rPr>
                        <a:t>NA</a:t>
                      </a:r>
                      <a:endParaRPr lang="en-US" b="0" i="1" dirty="0">
                        <a:solidFill>
                          <a:schemeClr val="tx1"/>
                        </a:solidFill>
                      </a:endParaRPr>
                    </a:p>
                  </a:txBody>
                  <a:tcPr>
                    <a:solidFill>
                      <a:schemeClr val="accent1">
                        <a:lumMod val="60000"/>
                        <a:lumOff val="40000"/>
                      </a:schemeClr>
                    </a:solidFill>
                  </a:tcPr>
                </a:tc>
                <a:extLst>
                  <a:ext uri="{0D108BD9-81ED-4DB2-BD59-A6C34878D82A}">
                    <a16:rowId xmlns:a16="http://schemas.microsoft.com/office/drawing/2014/main" val="3415995699"/>
                  </a:ext>
                </a:extLst>
              </a:tr>
              <a:tr h="304800">
                <a:tc>
                  <a:txBody>
                    <a:bodyPr/>
                    <a:lstStyle/>
                    <a:p>
                      <a:r>
                        <a:rPr lang="en-US" sz="1800" b="0" u="none" strike="noStrike" kern="1200" dirty="0">
                          <a:solidFill>
                            <a:schemeClr val="tx1"/>
                          </a:solidFill>
                          <a:effectLst/>
                        </a:rPr>
                        <a:t>C-3PO</a:t>
                      </a:r>
                      <a:endParaRPr lang="en-US" b="0" dirty="0">
                        <a:solidFill>
                          <a:schemeClr val="tx1"/>
                        </a:solidFill>
                      </a:endParaRPr>
                    </a:p>
                  </a:txBody>
                  <a:tcPr>
                    <a:solidFill>
                      <a:schemeClr val="accent1">
                        <a:lumMod val="20000"/>
                        <a:lumOff val="80000"/>
                      </a:schemeClr>
                    </a:solidFill>
                  </a:tcPr>
                </a:tc>
                <a:tc>
                  <a:txBody>
                    <a:bodyPr/>
                    <a:lstStyle/>
                    <a:p>
                      <a:r>
                        <a:rPr lang="en-US" b="0" dirty="0">
                          <a:solidFill>
                            <a:schemeClr val="tx1"/>
                          </a:solidFill>
                        </a:rPr>
                        <a:t>Droid</a:t>
                      </a:r>
                    </a:p>
                  </a:txBody>
                  <a:tcPr>
                    <a:solidFill>
                      <a:schemeClr val="accent1">
                        <a:lumMod val="60000"/>
                        <a:lumOff val="40000"/>
                      </a:schemeClr>
                    </a:solidFill>
                  </a:tcPr>
                </a:tc>
                <a:tc>
                  <a:txBody>
                    <a:bodyPr/>
                    <a:lstStyle/>
                    <a:p>
                      <a:r>
                        <a:rPr lang="en-US" b="0" dirty="0">
                          <a:solidFill>
                            <a:schemeClr val="tx1"/>
                          </a:solidFill>
                        </a:rPr>
                        <a:t>167</a:t>
                      </a:r>
                    </a:p>
                  </a:txBody>
                  <a:tcPr>
                    <a:solidFill>
                      <a:schemeClr val="accent1">
                        <a:lumMod val="20000"/>
                        <a:lumOff val="80000"/>
                      </a:schemeClr>
                    </a:solidFill>
                  </a:tcPr>
                </a:tc>
                <a:tc>
                  <a:txBody>
                    <a:bodyPr/>
                    <a:lstStyle/>
                    <a:p>
                      <a:r>
                        <a:rPr lang="en-US" b="0" dirty="0">
                          <a:solidFill>
                            <a:schemeClr val="tx1"/>
                          </a:solidFill>
                        </a:rPr>
                        <a:t>NA</a:t>
                      </a:r>
                      <a:endParaRPr lang="en-US" b="0" i="1" dirty="0">
                        <a:solidFill>
                          <a:schemeClr val="tx1"/>
                        </a:solidFill>
                      </a:endParaRPr>
                    </a:p>
                  </a:txBody>
                  <a:tcPr>
                    <a:solidFill>
                      <a:schemeClr val="accent1">
                        <a:lumMod val="60000"/>
                        <a:lumOff val="40000"/>
                      </a:schemeClr>
                    </a:solidFill>
                  </a:tcPr>
                </a:tc>
                <a:extLst>
                  <a:ext uri="{0D108BD9-81ED-4DB2-BD59-A6C34878D82A}">
                    <a16:rowId xmlns:a16="http://schemas.microsoft.com/office/drawing/2014/main" val="2666631706"/>
                  </a:ext>
                </a:extLst>
              </a:tr>
            </a:tbl>
          </a:graphicData>
        </a:graphic>
      </p:graphicFrame>
      <p:graphicFrame>
        <p:nvGraphicFramePr>
          <p:cNvPr id="6" name="Table 5">
            <a:extLst>
              <a:ext uri="{FF2B5EF4-FFF2-40B4-BE49-F238E27FC236}">
                <a16:creationId xmlns:a16="http://schemas.microsoft.com/office/drawing/2014/main" id="{4C9D24EC-2BB1-C741-B3CF-48388D96C880}"/>
              </a:ext>
            </a:extLst>
          </p:cNvPr>
          <p:cNvGraphicFramePr>
            <a:graphicFrameLocks noGrp="1"/>
          </p:cNvGraphicFramePr>
          <p:nvPr>
            <p:extLst>
              <p:ext uri="{D42A27DB-BD31-4B8C-83A1-F6EECF244321}">
                <p14:modId xmlns:p14="http://schemas.microsoft.com/office/powerpoint/2010/main" val="2656684199"/>
              </p:ext>
            </p:extLst>
          </p:nvPr>
        </p:nvGraphicFramePr>
        <p:xfrm>
          <a:off x="495639" y="4160520"/>
          <a:ext cx="5307296" cy="365760"/>
        </p:xfrm>
        <a:graphic>
          <a:graphicData uri="http://schemas.openxmlformats.org/drawingml/2006/table">
            <a:tbl>
              <a:tblPr firstRow="1" bandRow="1">
                <a:tableStyleId>{F5AB1C69-6EDB-4FF4-983F-18BD219EF322}</a:tableStyleId>
              </a:tblPr>
              <a:tblGrid>
                <a:gridCol w="1856192">
                  <a:extLst>
                    <a:ext uri="{9D8B030D-6E8A-4147-A177-3AD203B41FA5}">
                      <a16:colId xmlns:a16="http://schemas.microsoft.com/office/drawing/2014/main" val="1414037928"/>
                    </a:ext>
                  </a:extLst>
                </a:gridCol>
                <a:gridCol w="1104406">
                  <a:extLst>
                    <a:ext uri="{9D8B030D-6E8A-4147-A177-3AD203B41FA5}">
                      <a16:colId xmlns:a16="http://schemas.microsoft.com/office/drawing/2014/main" val="921554185"/>
                    </a:ext>
                  </a:extLst>
                </a:gridCol>
                <a:gridCol w="1092529">
                  <a:extLst>
                    <a:ext uri="{9D8B030D-6E8A-4147-A177-3AD203B41FA5}">
                      <a16:colId xmlns:a16="http://schemas.microsoft.com/office/drawing/2014/main" val="3357788933"/>
                    </a:ext>
                  </a:extLst>
                </a:gridCol>
                <a:gridCol w="1254169">
                  <a:extLst>
                    <a:ext uri="{9D8B030D-6E8A-4147-A177-3AD203B41FA5}">
                      <a16:colId xmlns:a16="http://schemas.microsoft.com/office/drawing/2014/main" val="1226052213"/>
                    </a:ext>
                  </a:extLst>
                </a:gridCol>
              </a:tblGrid>
              <a:tr h="304800">
                <a:tc>
                  <a:txBody>
                    <a:bodyPr/>
                    <a:lstStyle/>
                    <a:p>
                      <a:r>
                        <a:rPr lang="en-US" sz="1800" b="0" u="none" strike="noStrike" kern="1200" dirty="0">
                          <a:solidFill>
                            <a:schemeClr val="tx1"/>
                          </a:solidFill>
                          <a:effectLst/>
                        </a:rPr>
                        <a:t>Leia Organa</a:t>
                      </a:r>
                      <a:endParaRPr lang="en-US" b="0" dirty="0">
                        <a:solidFill>
                          <a:schemeClr val="tx1"/>
                        </a:solidFill>
                      </a:endParaRPr>
                    </a:p>
                  </a:txBody>
                  <a:tcPr>
                    <a:solidFill>
                      <a:schemeClr val="accent6">
                        <a:lumMod val="20000"/>
                        <a:lumOff val="80000"/>
                      </a:schemeClr>
                    </a:solidFill>
                  </a:tcPr>
                </a:tc>
                <a:tc>
                  <a:txBody>
                    <a:bodyPr/>
                    <a:lstStyle/>
                    <a:p>
                      <a:r>
                        <a:rPr lang="en-US" b="0" dirty="0">
                          <a:solidFill>
                            <a:schemeClr val="tx1"/>
                          </a:solidFill>
                        </a:rPr>
                        <a:t>Human</a:t>
                      </a:r>
                    </a:p>
                  </a:txBody>
                  <a:tcPr>
                    <a:solidFill>
                      <a:schemeClr val="accent6">
                        <a:lumMod val="60000"/>
                        <a:lumOff val="40000"/>
                      </a:schemeClr>
                    </a:solidFill>
                  </a:tcPr>
                </a:tc>
                <a:tc>
                  <a:txBody>
                    <a:bodyPr/>
                    <a:lstStyle/>
                    <a:p>
                      <a:r>
                        <a:rPr lang="en-US" b="0" dirty="0">
                          <a:solidFill>
                            <a:schemeClr val="tx1"/>
                          </a:solidFill>
                        </a:rPr>
                        <a:t>150</a:t>
                      </a:r>
                    </a:p>
                  </a:txBody>
                  <a:tcPr>
                    <a:solidFill>
                      <a:schemeClr val="accent6">
                        <a:lumMod val="20000"/>
                        <a:lumOff val="80000"/>
                      </a:schemeClr>
                    </a:solidFill>
                  </a:tcPr>
                </a:tc>
                <a:tc>
                  <a:txBody>
                    <a:bodyPr/>
                    <a:lstStyle/>
                    <a:p>
                      <a:r>
                        <a:rPr lang="en-US" b="0" dirty="0">
                          <a:solidFill>
                            <a:schemeClr val="tx1"/>
                          </a:solidFill>
                        </a:rPr>
                        <a:t>female</a:t>
                      </a:r>
                      <a:endParaRPr lang="en-US" b="0" i="0" dirty="0">
                        <a:solidFill>
                          <a:schemeClr val="tx1"/>
                        </a:solidFill>
                      </a:endParaRPr>
                    </a:p>
                  </a:txBody>
                  <a:tcPr>
                    <a:solidFill>
                      <a:schemeClr val="accent6">
                        <a:lumMod val="60000"/>
                        <a:lumOff val="40000"/>
                      </a:schemeClr>
                    </a:solidFill>
                  </a:tcPr>
                </a:tc>
                <a:extLst>
                  <a:ext uri="{0D108BD9-81ED-4DB2-BD59-A6C34878D82A}">
                    <a16:rowId xmlns:a16="http://schemas.microsoft.com/office/drawing/2014/main" val="275851262"/>
                  </a:ext>
                </a:extLst>
              </a:tr>
            </a:tbl>
          </a:graphicData>
        </a:graphic>
      </p:graphicFrame>
      <p:sp>
        <p:nvSpPr>
          <p:cNvPr id="11" name="Rounded Rectangle 10">
            <a:extLst>
              <a:ext uri="{FF2B5EF4-FFF2-40B4-BE49-F238E27FC236}">
                <a16:creationId xmlns:a16="http://schemas.microsoft.com/office/drawing/2014/main" id="{B03CD7B0-1A7E-F648-90B1-E2B9FE03DFEE}"/>
              </a:ext>
            </a:extLst>
          </p:cNvPr>
          <p:cNvSpPr/>
          <p:nvPr/>
        </p:nvSpPr>
        <p:spPr>
          <a:xfrm>
            <a:off x="164892" y="2472628"/>
            <a:ext cx="6053277" cy="2419412"/>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ounded Rectangle 11">
            <a:extLst>
              <a:ext uri="{FF2B5EF4-FFF2-40B4-BE49-F238E27FC236}">
                <a16:creationId xmlns:a16="http://schemas.microsoft.com/office/drawing/2014/main" id="{98812AED-E24C-084B-B646-430569AD6C43}"/>
              </a:ext>
            </a:extLst>
          </p:cNvPr>
          <p:cNvSpPr/>
          <p:nvPr/>
        </p:nvSpPr>
        <p:spPr>
          <a:xfrm>
            <a:off x="164892" y="5006298"/>
            <a:ext cx="6053277" cy="1197645"/>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Rounded Rectangle 12">
            <a:extLst>
              <a:ext uri="{FF2B5EF4-FFF2-40B4-BE49-F238E27FC236}">
                <a16:creationId xmlns:a16="http://schemas.microsoft.com/office/drawing/2014/main" id="{EF390810-B2CF-D446-9305-9BE3B0024D38}"/>
              </a:ext>
            </a:extLst>
          </p:cNvPr>
          <p:cNvSpPr/>
          <p:nvPr/>
        </p:nvSpPr>
        <p:spPr>
          <a:xfrm>
            <a:off x="324740" y="4090593"/>
            <a:ext cx="5649093" cy="626937"/>
          </a:xfrm>
          <a:prstGeom prst="roundRect">
            <a:avLst/>
          </a:prstGeom>
          <a:no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ounded Rectangle 13">
            <a:extLst>
              <a:ext uri="{FF2B5EF4-FFF2-40B4-BE49-F238E27FC236}">
                <a16:creationId xmlns:a16="http://schemas.microsoft.com/office/drawing/2014/main" id="{3B7CC4CD-1C30-AD4D-BF4E-6069EDDA3A73}"/>
              </a:ext>
            </a:extLst>
          </p:cNvPr>
          <p:cNvSpPr/>
          <p:nvPr/>
        </p:nvSpPr>
        <p:spPr>
          <a:xfrm>
            <a:off x="366983" y="2672585"/>
            <a:ext cx="5649093" cy="1303750"/>
          </a:xfrm>
          <a:prstGeom prst="roundRect">
            <a:avLst/>
          </a:prstGeom>
          <a:no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ectangle 14">
            <a:extLst>
              <a:ext uri="{FF2B5EF4-FFF2-40B4-BE49-F238E27FC236}">
                <a16:creationId xmlns:a16="http://schemas.microsoft.com/office/drawing/2014/main" id="{A116FB54-A25F-6540-9C92-A10020AF1C8E}"/>
              </a:ext>
            </a:extLst>
          </p:cNvPr>
          <p:cNvSpPr/>
          <p:nvPr/>
        </p:nvSpPr>
        <p:spPr>
          <a:xfrm>
            <a:off x="915772" y="1895573"/>
            <a:ext cx="4432624" cy="430887"/>
          </a:xfrm>
          <a:prstGeom prst="rect">
            <a:avLst/>
          </a:prstGeom>
        </p:spPr>
        <p:txBody>
          <a:bodyPr wrap="none">
            <a:spAutoFit/>
          </a:bodyPr>
          <a:lstStyle/>
          <a:p>
            <a:r>
              <a:rPr lang="en-US" sz="2200" dirty="0">
                <a:latin typeface="Monaco" pitchFamily="2" charset="77"/>
              </a:rPr>
              <a:t>group_by(species, gender)</a:t>
            </a:r>
            <a:endParaRPr lang="en-US" sz="2200" dirty="0"/>
          </a:p>
        </p:txBody>
      </p:sp>
      <p:sp>
        <p:nvSpPr>
          <p:cNvPr id="19" name="TextBox 18">
            <a:extLst>
              <a:ext uri="{FF2B5EF4-FFF2-40B4-BE49-F238E27FC236}">
                <a16:creationId xmlns:a16="http://schemas.microsoft.com/office/drawing/2014/main" id="{BFC79C7E-2714-4D4E-8A7A-26B2F78D5EA8}"/>
              </a:ext>
            </a:extLst>
          </p:cNvPr>
          <p:cNvSpPr txBox="1"/>
          <p:nvPr/>
        </p:nvSpPr>
        <p:spPr>
          <a:xfrm>
            <a:off x="1688135" y="555600"/>
            <a:ext cx="8229600" cy="923330"/>
          </a:xfrm>
          <a:prstGeom prst="rect">
            <a:avLst/>
          </a:prstGeom>
          <a:solidFill>
            <a:schemeClr val="bg1">
              <a:lumMod val="95000"/>
            </a:schemeClr>
          </a:solidFill>
          <a:ln>
            <a:solidFill>
              <a:schemeClr val="tx1"/>
            </a:solidFill>
          </a:ln>
        </p:spPr>
        <p:txBody>
          <a:bodyPr wrap="square" rtlCol="0">
            <a:spAutoFit/>
          </a:bodyPr>
          <a:lstStyle/>
          <a:p>
            <a:r>
              <a:rPr lang="en-US" dirty="0">
                <a:solidFill>
                  <a:schemeClr val="accent1"/>
                </a:solidFill>
                <a:latin typeface="Monaco" pitchFamily="2" charset="77"/>
              </a:rPr>
              <a:t>starwars%&gt;%</a:t>
            </a:r>
          </a:p>
          <a:p>
            <a:r>
              <a:rPr lang="en-US" dirty="0">
                <a:solidFill>
                  <a:schemeClr val="bg2">
                    <a:lumMod val="75000"/>
                  </a:schemeClr>
                </a:solidFill>
                <a:latin typeface="Monaco" pitchFamily="2" charset="77"/>
              </a:rPr>
              <a:t>	  </a:t>
            </a:r>
            <a:r>
              <a:rPr lang="en-US" dirty="0">
                <a:solidFill>
                  <a:schemeClr val="accent1"/>
                </a:solidFill>
                <a:latin typeface="Monaco" pitchFamily="2" charset="77"/>
              </a:rPr>
              <a:t>group_by(species, gender)%&gt;%</a:t>
            </a:r>
          </a:p>
          <a:p>
            <a:r>
              <a:rPr lang="en-US" dirty="0">
                <a:solidFill>
                  <a:schemeClr val="accent1"/>
                </a:solidFill>
                <a:latin typeface="Monaco" pitchFamily="2" charset="77"/>
              </a:rPr>
              <a:t>	  summarize(</a:t>
            </a:r>
            <a:r>
              <a:rPr lang="en-US" dirty="0" err="1">
                <a:solidFill>
                  <a:schemeClr val="accent1"/>
                </a:solidFill>
                <a:latin typeface="Monaco" pitchFamily="2" charset="77"/>
              </a:rPr>
              <a:t>max.height</a:t>
            </a:r>
            <a:r>
              <a:rPr lang="en-US" dirty="0">
                <a:solidFill>
                  <a:schemeClr val="accent1"/>
                </a:solidFill>
                <a:latin typeface="Monaco" pitchFamily="2" charset="77"/>
              </a:rPr>
              <a:t> = max(height, </a:t>
            </a:r>
            <a:r>
              <a:rPr lang="en-US" dirty="0" err="1">
                <a:solidFill>
                  <a:schemeClr val="accent1"/>
                </a:solidFill>
                <a:latin typeface="Monaco" pitchFamily="2" charset="77"/>
              </a:rPr>
              <a:t>na.rm</a:t>
            </a:r>
            <a:r>
              <a:rPr lang="en-US" dirty="0">
                <a:solidFill>
                  <a:schemeClr val="accent1"/>
                </a:solidFill>
                <a:latin typeface="Monaco" pitchFamily="2" charset="77"/>
              </a:rPr>
              <a:t>=TRUE))</a:t>
            </a:r>
          </a:p>
        </p:txBody>
      </p:sp>
    </p:spTree>
    <p:extLst>
      <p:ext uri="{BB962C8B-B14F-4D97-AF65-F5344CB8AC3E}">
        <p14:creationId xmlns:p14="http://schemas.microsoft.com/office/powerpoint/2010/main" val="10483980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2EE9-3202-1B45-8F6D-281615407CCB}"/>
              </a:ext>
            </a:extLst>
          </p:cNvPr>
          <p:cNvSpPr>
            <a:spLocks noGrp="1"/>
          </p:cNvSpPr>
          <p:nvPr>
            <p:ph type="title"/>
          </p:nvPr>
        </p:nvSpPr>
        <p:spPr>
          <a:xfrm>
            <a:off x="917799" y="3105834"/>
            <a:ext cx="10441858" cy="646332"/>
          </a:xfrm>
        </p:spPr>
        <p:txBody>
          <a:bodyPr>
            <a:normAutofit fontScale="90000"/>
          </a:bodyPr>
          <a:lstStyle/>
          <a:p>
            <a:r>
              <a:rPr lang="en-US" dirty="0">
                <a:solidFill>
                  <a:schemeClr val="accent2"/>
                </a:solidFill>
              </a:rPr>
              <a:t>group_by() </a:t>
            </a:r>
            <a:r>
              <a:rPr lang="en-US" dirty="0"/>
              <a:t>encodes the grouping attributes into the </a:t>
            </a:r>
            <a:r>
              <a:rPr lang="en-US" dirty="0" err="1"/>
              <a:t>dataframe</a:t>
            </a:r>
            <a:r>
              <a:rPr lang="en-US" dirty="0"/>
              <a:t>. </a:t>
            </a:r>
            <a:br>
              <a:rPr lang="en-US" dirty="0"/>
            </a:br>
            <a:br>
              <a:rPr lang="en-US" dirty="0"/>
            </a:br>
            <a:r>
              <a:rPr lang="en-US" dirty="0"/>
              <a:t>The groups will be remembered when operations are performed on the data.</a:t>
            </a:r>
          </a:p>
        </p:txBody>
      </p:sp>
      <p:pic>
        <p:nvPicPr>
          <p:cNvPr id="5" name="Content Placeholder 4">
            <a:extLst>
              <a:ext uri="{FF2B5EF4-FFF2-40B4-BE49-F238E27FC236}">
                <a16:creationId xmlns:a16="http://schemas.microsoft.com/office/drawing/2014/main" id="{DC038D8F-5D8F-4D4E-A111-F7B61A8B2344}"/>
              </a:ext>
            </a:extLst>
          </p:cNvPr>
          <p:cNvPicPr>
            <a:picLocks noGrp="1" noChangeAspect="1"/>
          </p:cNvPicPr>
          <p:nvPr>
            <p:ph idx="1"/>
          </p:nvPr>
        </p:nvPicPr>
        <p:blipFill>
          <a:blip r:embed="rId3"/>
          <a:stretch>
            <a:fillRect/>
          </a:stretch>
        </p:blipFill>
        <p:spPr>
          <a:xfrm>
            <a:off x="10758850" y="144048"/>
            <a:ext cx="1201615" cy="1392261"/>
          </a:xfrm>
          <a:prstGeom prst="rect">
            <a:avLst/>
          </a:prstGeom>
        </p:spPr>
      </p:pic>
    </p:spTree>
    <p:extLst>
      <p:ext uri="{BB962C8B-B14F-4D97-AF65-F5344CB8AC3E}">
        <p14:creationId xmlns:p14="http://schemas.microsoft.com/office/powerpoint/2010/main" val="37975502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C038D8F-5D8F-4D4E-A111-F7B61A8B2344}"/>
              </a:ext>
            </a:extLst>
          </p:cNvPr>
          <p:cNvPicPr>
            <a:picLocks noGrp="1" noChangeAspect="1"/>
          </p:cNvPicPr>
          <p:nvPr>
            <p:ph idx="1"/>
          </p:nvPr>
        </p:nvPicPr>
        <p:blipFill>
          <a:blip r:embed="rId3"/>
          <a:stretch>
            <a:fillRect/>
          </a:stretch>
        </p:blipFill>
        <p:spPr>
          <a:xfrm>
            <a:off x="10758850" y="144048"/>
            <a:ext cx="1201615" cy="1392261"/>
          </a:xfrm>
          <a:prstGeom prst="rect">
            <a:avLst/>
          </a:prstGeom>
        </p:spPr>
      </p:pic>
      <p:graphicFrame>
        <p:nvGraphicFramePr>
          <p:cNvPr id="9" name="Table 8">
            <a:extLst>
              <a:ext uri="{FF2B5EF4-FFF2-40B4-BE49-F238E27FC236}">
                <a16:creationId xmlns:a16="http://schemas.microsoft.com/office/drawing/2014/main" id="{DACB0975-FE87-BC4D-85DD-7FE0AC6E72C4}"/>
              </a:ext>
            </a:extLst>
          </p:cNvPr>
          <p:cNvGraphicFramePr>
            <a:graphicFrameLocks noGrp="1"/>
          </p:cNvGraphicFramePr>
          <p:nvPr>
            <p:extLst>
              <p:ext uri="{D42A27DB-BD31-4B8C-83A1-F6EECF244321}">
                <p14:modId xmlns:p14="http://schemas.microsoft.com/office/powerpoint/2010/main" val="1211030158"/>
              </p:ext>
            </p:extLst>
          </p:nvPr>
        </p:nvGraphicFramePr>
        <p:xfrm>
          <a:off x="478436" y="2749577"/>
          <a:ext cx="5307296" cy="1097280"/>
        </p:xfrm>
        <a:graphic>
          <a:graphicData uri="http://schemas.openxmlformats.org/drawingml/2006/table">
            <a:tbl>
              <a:tblPr firstRow="1" bandRow="1">
                <a:tableStyleId>{F5AB1C69-6EDB-4FF4-983F-18BD219EF322}</a:tableStyleId>
              </a:tblPr>
              <a:tblGrid>
                <a:gridCol w="1856192">
                  <a:extLst>
                    <a:ext uri="{9D8B030D-6E8A-4147-A177-3AD203B41FA5}">
                      <a16:colId xmlns:a16="http://schemas.microsoft.com/office/drawing/2014/main" val="898726457"/>
                    </a:ext>
                  </a:extLst>
                </a:gridCol>
                <a:gridCol w="1104406">
                  <a:extLst>
                    <a:ext uri="{9D8B030D-6E8A-4147-A177-3AD203B41FA5}">
                      <a16:colId xmlns:a16="http://schemas.microsoft.com/office/drawing/2014/main" val="2121208669"/>
                    </a:ext>
                  </a:extLst>
                </a:gridCol>
                <a:gridCol w="1092529">
                  <a:extLst>
                    <a:ext uri="{9D8B030D-6E8A-4147-A177-3AD203B41FA5}">
                      <a16:colId xmlns:a16="http://schemas.microsoft.com/office/drawing/2014/main" val="863281667"/>
                    </a:ext>
                  </a:extLst>
                </a:gridCol>
                <a:gridCol w="1254169">
                  <a:extLst>
                    <a:ext uri="{9D8B030D-6E8A-4147-A177-3AD203B41FA5}">
                      <a16:colId xmlns:a16="http://schemas.microsoft.com/office/drawing/2014/main" val="3424900753"/>
                    </a:ext>
                  </a:extLst>
                </a:gridCol>
              </a:tblGrid>
              <a:tr h="304800">
                <a:tc>
                  <a:txBody>
                    <a:bodyPr/>
                    <a:lstStyle/>
                    <a:p>
                      <a:r>
                        <a:rPr lang="en-US" dirty="0"/>
                        <a:t>name</a:t>
                      </a:r>
                    </a:p>
                  </a:txBody>
                  <a:tcPr/>
                </a:tc>
                <a:tc>
                  <a:txBody>
                    <a:bodyPr/>
                    <a:lstStyle/>
                    <a:p>
                      <a:r>
                        <a:rPr lang="en-US" dirty="0"/>
                        <a:t>species</a:t>
                      </a:r>
                    </a:p>
                  </a:txBody>
                  <a:tcPr/>
                </a:tc>
                <a:tc>
                  <a:txBody>
                    <a:bodyPr/>
                    <a:lstStyle/>
                    <a:p>
                      <a:r>
                        <a:rPr lang="en-US" dirty="0"/>
                        <a:t>height</a:t>
                      </a:r>
                    </a:p>
                  </a:txBody>
                  <a:tcPr/>
                </a:tc>
                <a:tc>
                  <a:txBody>
                    <a:bodyPr/>
                    <a:lstStyle/>
                    <a:p>
                      <a:r>
                        <a:rPr lang="en-US" dirty="0"/>
                        <a:t>gender</a:t>
                      </a:r>
                    </a:p>
                  </a:txBody>
                  <a:tcPr/>
                </a:tc>
                <a:extLst>
                  <a:ext uri="{0D108BD9-81ED-4DB2-BD59-A6C34878D82A}">
                    <a16:rowId xmlns:a16="http://schemas.microsoft.com/office/drawing/2014/main" val="3336250746"/>
                  </a:ext>
                </a:extLst>
              </a:tr>
              <a:tr h="304800">
                <a:tc>
                  <a:txBody>
                    <a:bodyPr/>
                    <a:lstStyle/>
                    <a:p>
                      <a:r>
                        <a:rPr lang="en-US" sz="1800" u="none" strike="noStrike" kern="1200" dirty="0">
                          <a:effectLst/>
                        </a:rPr>
                        <a:t>Luke Skywalker</a:t>
                      </a:r>
                      <a:endParaRPr lang="en-US" dirty="0"/>
                    </a:p>
                  </a:txBody>
                  <a:tcPr>
                    <a:solidFill>
                      <a:schemeClr val="accent2">
                        <a:lumMod val="20000"/>
                        <a:lumOff val="80000"/>
                      </a:schemeClr>
                    </a:solidFill>
                  </a:tcPr>
                </a:tc>
                <a:tc>
                  <a:txBody>
                    <a:bodyPr/>
                    <a:lstStyle/>
                    <a:p>
                      <a:r>
                        <a:rPr lang="en-US" dirty="0"/>
                        <a:t>Human</a:t>
                      </a:r>
                    </a:p>
                  </a:txBody>
                  <a:tcPr>
                    <a:solidFill>
                      <a:schemeClr val="accent2">
                        <a:lumMod val="20000"/>
                        <a:lumOff val="80000"/>
                      </a:schemeClr>
                    </a:solidFill>
                  </a:tcPr>
                </a:tc>
                <a:tc>
                  <a:txBody>
                    <a:bodyPr/>
                    <a:lstStyle/>
                    <a:p>
                      <a:r>
                        <a:rPr lang="en-US" dirty="0"/>
                        <a:t>172</a:t>
                      </a:r>
                    </a:p>
                  </a:txBody>
                  <a:tcPr>
                    <a:solidFill>
                      <a:schemeClr val="accent2">
                        <a:lumMod val="20000"/>
                        <a:lumOff val="80000"/>
                      </a:schemeClr>
                    </a:solidFill>
                  </a:tcPr>
                </a:tc>
                <a:tc>
                  <a:txBody>
                    <a:bodyPr/>
                    <a:lstStyle/>
                    <a:p>
                      <a:r>
                        <a:rPr lang="en-US" dirty="0"/>
                        <a:t>male</a:t>
                      </a:r>
                    </a:p>
                  </a:txBody>
                  <a:tcPr>
                    <a:solidFill>
                      <a:schemeClr val="accent2">
                        <a:lumMod val="20000"/>
                        <a:lumOff val="80000"/>
                      </a:schemeClr>
                    </a:solidFill>
                  </a:tcPr>
                </a:tc>
                <a:extLst>
                  <a:ext uri="{0D108BD9-81ED-4DB2-BD59-A6C34878D82A}">
                    <a16:rowId xmlns:a16="http://schemas.microsoft.com/office/drawing/2014/main" val="1867817819"/>
                  </a:ext>
                </a:extLst>
              </a:tr>
              <a:tr h="304800">
                <a:tc>
                  <a:txBody>
                    <a:bodyPr/>
                    <a:lstStyle/>
                    <a:p>
                      <a:r>
                        <a:rPr lang="en-US" dirty="0"/>
                        <a:t>Darth Vader</a:t>
                      </a:r>
                    </a:p>
                  </a:txBody>
                  <a:tcPr>
                    <a:solidFill>
                      <a:schemeClr val="accent2">
                        <a:lumMod val="20000"/>
                        <a:lumOff val="80000"/>
                      </a:schemeClr>
                    </a:solidFill>
                  </a:tcPr>
                </a:tc>
                <a:tc>
                  <a:txBody>
                    <a:bodyPr/>
                    <a:lstStyle/>
                    <a:p>
                      <a:r>
                        <a:rPr lang="en-US" dirty="0"/>
                        <a:t>Human</a:t>
                      </a:r>
                    </a:p>
                  </a:txBody>
                  <a:tcPr>
                    <a:solidFill>
                      <a:schemeClr val="accent2">
                        <a:lumMod val="20000"/>
                        <a:lumOff val="80000"/>
                      </a:schemeClr>
                    </a:solidFill>
                  </a:tcPr>
                </a:tc>
                <a:tc>
                  <a:txBody>
                    <a:bodyPr/>
                    <a:lstStyle/>
                    <a:p>
                      <a:r>
                        <a:rPr lang="en-US" dirty="0"/>
                        <a:t>202</a:t>
                      </a:r>
                    </a:p>
                  </a:txBody>
                  <a:tcPr>
                    <a:solidFill>
                      <a:schemeClr val="accent2">
                        <a:lumMod val="20000"/>
                        <a:lumOff val="80000"/>
                      </a:schemeClr>
                    </a:solidFill>
                  </a:tcPr>
                </a:tc>
                <a:tc>
                  <a:txBody>
                    <a:bodyPr/>
                    <a:lstStyle/>
                    <a:p>
                      <a:r>
                        <a:rPr lang="en-US" dirty="0"/>
                        <a:t>male</a:t>
                      </a:r>
                    </a:p>
                  </a:txBody>
                  <a:tcPr>
                    <a:solidFill>
                      <a:schemeClr val="accent2">
                        <a:lumMod val="20000"/>
                        <a:lumOff val="80000"/>
                      </a:schemeClr>
                    </a:solidFill>
                  </a:tcPr>
                </a:tc>
                <a:extLst>
                  <a:ext uri="{0D108BD9-81ED-4DB2-BD59-A6C34878D82A}">
                    <a16:rowId xmlns:a16="http://schemas.microsoft.com/office/drawing/2014/main" val="2251774477"/>
                  </a:ext>
                </a:extLst>
              </a:tr>
            </a:tbl>
          </a:graphicData>
        </a:graphic>
      </p:graphicFrame>
      <p:graphicFrame>
        <p:nvGraphicFramePr>
          <p:cNvPr id="10" name="Table 9">
            <a:extLst>
              <a:ext uri="{FF2B5EF4-FFF2-40B4-BE49-F238E27FC236}">
                <a16:creationId xmlns:a16="http://schemas.microsoft.com/office/drawing/2014/main" id="{9BC4DAD5-7400-334C-BD0E-7B0CC62D1387}"/>
              </a:ext>
            </a:extLst>
          </p:cNvPr>
          <p:cNvGraphicFramePr>
            <a:graphicFrameLocks noGrp="1"/>
          </p:cNvGraphicFramePr>
          <p:nvPr>
            <p:extLst>
              <p:ext uri="{D42A27DB-BD31-4B8C-83A1-F6EECF244321}">
                <p14:modId xmlns:p14="http://schemas.microsoft.com/office/powerpoint/2010/main" val="826530683"/>
              </p:ext>
            </p:extLst>
          </p:nvPr>
        </p:nvGraphicFramePr>
        <p:xfrm>
          <a:off x="7994719" y="3429000"/>
          <a:ext cx="2608238" cy="1463040"/>
        </p:xfrm>
        <a:graphic>
          <a:graphicData uri="http://schemas.openxmlformats.org/drawingml/2006/table">
            <a:tbl>
              <a:tblPr firstRow="1" bandRow="1">
                <a:tableStyleId>{F5AB1C69-6EDB-4FF4-983F-18BD219EF322}</a:tableStyleId>
              </a:tblPr>
              <a:tblGrid>
                <a:gridCol w="1085433">
                  <a:extLst>
                    <a:ext uri="{9D8B030D-6E8A-4147-A177-3AD203B41FA5}">
                      <a16:colId xmlns:a16="http://schemas.microsoft.com/office/drawing/2014/main" val="2326760214"/>
                    </a:ext>
                  </a:extLst>
                </a:gridCol>
                <a:gridCol w="962692">
                  <a:extLst>
                    <a:ext uri="{9D8B030D-6E8A-4147-A177-3AD203B41FA5}">
                      <a16:colId xmlns:a16="http://schemas.microsoft.com/office/drawing/2014/main" val="2914876239"/>
                    </a:ext>
                  </a:extLst>
                </a:gridCol>
                <a:gridCol w="560113">
                  <a:extLst>
                    <a:ext uri="{9D8B030D-6E8A-4147-A177-3AD203B41FA5}">
                      <a16:colId xmlns:a16="http://schemas.microsoft.com/office/drawing/2014/main" val="7705304"/>
                    </a:ext>
                  </a:extLst>
                </a:gridCol>
              </a:tblGrid>
              <a:tr h="350359">
                <a:tc>
                  <a:txBody>
                    <a:bodyPr/>
                    <a:lstStyle/>
                    <a:p>
                      <a:r>
                        <a:rPr lang="en-US" dirty="0"/>
                        <a:t>species</a:t>
                      </a:r>
                    </a:p>
                  </a:txBody>
                  <a:tcPr/>
                </a:tc>
                <a:tc>
                  <a:txBody>
                    <a:bodyPr/>
                    <a:lstStyle/>
                    <a:p>
                      <a:r>
                        <a:rPr lang="en-US" dirty="0"/>
                        <a:t>gender</a:t>
                      </a:r>
                    </a:p>
                  </a:txBody>
                  <a:tcPr/>
                </a:tc>
                <a:tc>
                  <a:txBody>
                    <a:bodyPr/>
                    <a:lstStyle/>
                    <a:p>
                      <a:r>
                        <a:rPr lang="en-US" dirty="0"/>
                        <a:t>n</a:t>
                      </a:r>
                    </a:p>
                  </a:txBody>
                  <a:tcPr/>
                </a:tc>
                <a:extLst>
                  <a:ext uri="{0D108BD9-81ED-4DB2-BD59-A6C34878D82A}">
                    <a16:rowId xmlns:a16="http://schemas.microsoft.com/office/drawing/2014/main" val="1222777425"/>
                  </a:ext>
                </a:extLst>
              </a:tr>
              <a:tr h="350359">
                <a:tc>
                  <a:txBody>
                    <a:bodyPr/>
                    <a:lstStyle/>
                    <a:p>
                      <a:r>
                        <a:rPr lang="en-US" dirty="0"/>
                        <a:t>Human</a:t>
                      </a:r>
                    </a:p>
                  </a:txBody>
                  <a:tcPr>
                    <a:solidFill>
                      <a:schemeClr val="accent2">
                        <a:lumMod val="20000"/>
                        <a:lumOff val="80000"/>
                      </a:schemeClr>
                    </a:solidFill>
                  </a:tcPr>
                </a:tc>
                <a:tc>
                  <a:txBody>
                    <a:bodyPr/>
                    <a:lstStyle/>
                    <a:p>
                      <a:r>
                        <a:rPr lang="en-US" dirty="0"/>
                        <a:t>male</a:t>
                      </a:r>
                    </a:p>
                  </a:txBody>
                  <a:tcPr>
                    <a:solidFill>
                      <a:schemeClr val="accent2">
                        <a:lumMod val="20000"/>
                        <a:lumOff val="80000"/>
                      </a:schemeClr>
                    </a:solidFill>
                  </a:tcPr>
                </a:tc>
                <a:tc>
                  <a:txBody>
                    <a:bodyPr/>
                    <a:lstStyle/>
                    <a:p>
                      <a:r>
                        <a:rPr lang="en-US" dirty="0"/>
                        <a:t>26</a:t>
                      </a:r>
                    </a:p>
                  </a:txBody>
                  <a:tcPr>
                    <a:solidFill>
                      <a:schemeClr val="accent2">
                        <a:lumMod val="20000"/>
                        <a:lumOff val="80000"/>
                      </a:schemeClr>
                    </a:solidFill>
                  </a:tcPr>
                </a:tc>
                <a:extLst>
                  <a:ext uri="{0D108BD9-81ED-4DB2-BD59-A6C34878D82A}">
                    <a16:rowId xmlns:a16="http://schemas.microsoft.com/office/drawing/2014/main" val="821424310"/>
                  </a:ext>
                </a:extLst>
              </a:tr>
              <a:tr h="350359">
                <a:tc>
                  <a:txBody>
                    <a:bodyPr/>
                    <a:lstStyle/>
                    <a:p>
                      <a:r>
                        <a:rPr lang="en-US" dirty="0"/>
                        <a:t>Human</a:t>
                      </a:r>
                    </a:p>
                  </a:txBody>
                  <a:tcPr>
                    <a:solidFill>
                      <a:schemeClr val="accent2">
                        <a:lumMod val="20000"/>
                        <a:lumOff val="80000"/>
                      </a:schemeClr>
                    </a:solidFill>
                  </a:tcPr>
                </a:tc>
                <a:tc>
                  <a:txBody>
                    <a:bodyPr/>
                    <a:lstStyle/>
                    <a:p>
                      <a:r>
                        <a:rPr lang="en-US" dirty="0"/>
                        <a:t>female</a:t>
                      </a:r>
                    </a:p>
                  </a:txBody>
                  <a:tcPr>
                    <a:solidFill>
                      <a:schemeClr val="accent2">
                        <a:lumMod val="20000"/>
                        <a:lumOff val="80000"/>
                      </a:schemeClr>
                    </a:solidFill>
                  </a:tcPr>
                </a:tc>
                <a:tc>
                  <a:txBody>
                    <a:bodyPr/>
                    <a:lstStyle/>
                    <a:p>
                      <a:r>
                        <a:rPr lang="en-US" dirty="0"/>
                        <a:t>9</a:t>
                      </a:r>
                    </a:p>
                  </a:txBody>
                  <a:tcPr>
                    <a:solidFill>
                      <a:schemeClr val="accent2">
                        <a:lumMod val="20000"/>
                        <a:lumOff val="80000"/>
                      </a:schemeClr>
                    </a:solidFill>
                  </a:tcPr>
                </a:tc>
                <a:extLst>
                  <a:ext uri="{0D108BD9-81ED-4DB2-BD59-A6C34878D82A}">
                    <a16:rowId xmlns:a16="http://schemas.microsoft.com/office/drawing/2014/main" val="128028869"/>
                  </a:ext>
                </a:extLst>
              </a:tr>
              <a:tr h="350359">
                <a:tc>
                  <a:txBody>
                    <a:bodyPr/>
                    <a:lstStyle/>
                    <a:p>
                      <a:r>
                        <a:rPr lang="en-US" dirty="0"/>
                        <a:t>Droid</a:t>
                      </a:r>
                    </a:p>
                  </a:txBody>
                  <a:tcPr>
                    <a:solidFill>
                      <a:schemeClr val="accent1">
                        <a:lumMod val="20000"/>
                        <a:lumOff val="80000"/>
                      </a:schemeClr>
                    </a:solidFill>
                  </a:tcPr>
                </a:tc>
                <a:tc>
                  <a:txBody>
                    <a:bodyPr/>
                    <a:lstStyle/>
                    <a:p>
                      <a:r>
                        <a:rPr lang="en-US" dirty="0"/>
                        <a:t>NA</a:t>
                      </a:r>
                    </a:p>
                  </a:txBody>
                  <a:tcPr>
                    <a:solidFill>
                      <a:schemeClr val="accent1">
                        <a:lumMod val="20000"/>
                        <a:lumOff val="80000"/>
                      </a:schemeClr>
                    </a:solidFill>
                  </a:tcPr>
                </a:tc>
                <a:tc>
                  <a:txBody>
                    <a:bodyPr/>
                    <a:lstStyle/>
                    <a:p>
                      <a:r>
                        <a:rPr lang="en-US" dirty="0"/>
                        <a:t>5</a:t>
                      </a:r>
                    </a:p>
                  </a:txBody>
                  <a:tcPr>
                    <a:solidFill>
                      <a:schemeClr val="accent1">
                        <a:lumMod val="20000"/>
                        <a:lumOff val="80000"/>
                      </a:schemeClr>
                    </a:solidFill>
                  </a:tcPr>
                </a:tc>
                <a:extLst>
                  <a:ext uri="{0D108BD9-81ED-4DB2-BD59-A6C34878D82A}">
                    <a16:rowId xmlns:a16="http://schemas.microsoft.com/office/drawing/2014/main" val="3264078335"/>
                  </a:ext>
                </a:extLst>
              </a:tr>
            </a:tbl>
          </a:graphicData>
        </a:graphic>
      </p:graphicFrame>
      <p:sp>
        <p:nvSpPr>
          <p:cNvPr id="8" name="Right Arrow 7">
            <a:extLst>
              <a:ext uri="{FF2B5EF4-FFF2-40B4-BE49-F238E27FC236}">
                <a16:creationId xmlns:a16="http://schemas.microsoft.com/office/drawing/2014/main" id="{E41C1A62-8872-6746-892D-A7F3D2EE605F}"/>
              </a:ext>
            </a:extLst>
          </p:cNvPr>
          <p:cNvSpPr/>
          <p:nvPr/>
        </p:nvSpPr>
        <p:spPr>
          <a:xfrm>
            <a:off x="7069639" y="3678473"/>
            <a:ext cx="653143" cy="646330"/>
          </a:xfrm>
          <a:prstGeom prst="rightArrow">
            <a:avLst/>
          </a:prstGeom>
          <a:solidFill>
            <a:schemeClr val="bg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B697942C-6733-0B44-A900-1179D9FEFD35}"/>
              </a:ext>
            </a:extLst>
          </p:cNvPr>
          <p:cNvGraphicFramePr>
            <a:graphicFrameLocks noGrp="1"/>
          </p:cNvGraphicFramePr>
          <p:nvPr>
            <p:extLst>
              <p:ext uri="{D42A27DB-BD31-4B8C-83A1-F6EECF244321}">
                <p14:modId xmlns:p14="http://schemas.microsoft.com/office/powerpoint/2010/main" val="3623667430"/>
              </p:ext>
            </p:extLst>
          </p:nvPr>
        </p:nvGraphicFramePr>
        <p:xfrm>
          <a:off x="478436" y="5183655"/>
          <a:ext cx="5307296" cy="731520"/>
        </p:xfrm>
        <a:graphic>
          <a:graphicData uri="http://schemas.openxmlformats.org/drawingml/2006/table">
            <a:tbl>
              <a:tblPr firstRow="1" bandRow="1">
                <a:tableStyleId>{F5AB1C69-6EDB-4FF4-983F-18BD219EF322}</a:tableStyleId>
              </a:tblPr>
              <a:tblGrid>
                <a:gridCol w="1856192">
                  <a:extLst>
                    <a:ext uri="{9D8B030D-6E8A-4147-A177-3AD203B41FA5}">
                      <a16:colId xmlns:a16="http://schemas.microsoft.com/office/drawing/2014/main" val="2828581237"/>
                    </a:ext>
                  </a:extLst>
                </a:gridCol>
                <a:gridCol w="1104406">
                  <a:extLst>
                    <a:ext uri="{9D8B030D-6E8A-4147-A177-3AD203B41FA5}">
                      <a16:colId xmlns:a16="http://schemas.microsoft.com/office/drawing/2014/main" val="2999147997"/>
                    </a:ext>
                  </a:extLst>
                </a:gridCol>
                <a:gridCol w="1092529">
                  <a:extLst>
                    <a:ext uri="{9D8B030D-6E8A-4147-A177-3AD203B41FA5}">
                      <a16:colId xmlns:a16="http://schemas.microsoft.com/office/drawing/2014/main" val="1329867320"/>
                    </a:ext>
                  </a:extLst>
                </a:gridCol>
                <a:gridCol w="1254169">
                  <a:extLst>
                    <a:ext uri="{9D8B030D-6E8A-4147-A177-3AD203B41FA5}">
                      <a16:colId xmlns:a16="http://schemas.microsoft.com/office/drawing/2014/main" val="4249502620"/>
                    </a:ext>
                  </a:extLst>
                </a:gridCol>
              </a:tblGrid>
              <a:tr h="304800">
                <a:tc>
                  <a:txBody>
                    <a:bodyPr/>
                    <a:lstStyle/>
                    <a:p>
                      <a:r>
                        <a:rPr lang="en-US" sz="1800" b="0" u="none" strike="noStrike" kern="1200" dirty="0">
                          <a:solidFill>
                            <a:schemeClr val="tx1"/>
                          </a:solidFill>
                          <a:effectLst/>
                        </a:rPr>
                        <a:t>R2-D2</a:t>
                      </a:r>
                      <a:endParaRPr lang="en-US" b="0" dirty="0">
                        <a:solidFill>
                          <a:schemeClr val="tx1"/>
                        </a:solidFill>
                      </a:endParaRPr>
                    </a:p>
                  </a:txBody>
                  <a:tcPr>
                    <a:solidFill>
                      <a:schemeClr val="accent1">
                        <a:lumMod val="20000"/>
                        <a:lumOff val="80000"/>
                      </a:schemeClr>
                    </a:solidFill>
                  </a:tcPr>
                </a:tc>
                <a:tc>
                  <a:txBody>
                    <a:bodyPr/>
                    <a:lstStyle/>
                    <a:p>
                      <a:r>
                        <a:rPr lang="en-US" b="0" dirty="0">
                          <a:solidFill>
                            <a:schemeClr val="tx1"/>
                          </a:solidFill>
                        </a:rPr>
                        <a:t>Droid</a:t>
                      </a:r>
                    </a:p>
                  </a:txBody>
                  <a:tcPr>
                    <a:solidFill>
                      <a:schemeClr val="accent1">
                        <a:lumMod val="20000"/>
                        <a:lumOff val="80000"/>
                      </a:schemeClr>
                    </a:solidFill>
                  </a:tcPr>
                </a:tc>
                <a:tc>
                  <a:txBody>
                    <a:bodyPr/>
                    <a:lstStyle/>
                    <a:p>
                      <a:r>
                        <a:rPr lang="en-US" b="0" dirty="0">
                          <a:solidFill>
                            <a:schemeClr val="tx1"/>
                          </a:solidFill>
                        </a:rPr>
                        <a:t>96</a:t>
                      </a:r>
                    </a:p>
                  </a:txBody>
                  <a:tcPr>
                    <a:solidFill>
                      <a:schemeClr val="accent1">
                        <a:lumMod val="20000"/>
                        <a:lumOff val="80000"/>
                      </a:schemeClr>
                    </a:solidFill>
                  </a:tcPr>
                </a:tc>
                <a:tc>
                  <a:txBody>
                    <a:bodyPr/>
                    <a:lstStyle/>
                    <a:p>
                      <a:r>
                        <a:rPr lang="en-US" b="0" dirty="0">
                          <a:solidFill>
                            <a:schemeClr val="tx1"/>
                          </a:solidFill>
                        </a:rPr>
                        <a:t>NA</a:t>
                      </a:r>
                      <a:endParaRPr lang="en-US" b="0" i="1" dirty="0">
                        <a:solidFill>
                          <a:schemeClr val="tx1"/>
                        </a:solidFill>
                      </a:endParaRPr>
                    </a:p>
                  </a:txBody>
                  <a:tcPr>
                    <a:solidFill>
                      <a:schemeClr val="accent1">
                        <a:lumMod val="20000"/>
                        <a:lumOff val="80000"/>
                      </a:schemeClr>
                    </a:solidFill>
                  </a:tcPr>
                </a:tc>
                <a:extLst>
                  <a:ext uri="{0D108BD9-81ED-4DB2-BD59-A6C34878D82A}">
                    <a16:rowId xmlns:a16="http://schemas.microsoft.com/office/drawing/2014/main" val="3415995699"/>
                  </a:ext>
                </a:extLst>
              </a:tr>
              <a:tr h="304800">
                <a:tc>
                  <a:txBody>
                    <a:bodyPr/>
                    <a:lstStyle/>
                    <a:p>
                      <a:r>
                        <a:rPr lang="en-US" sz="1800" b="0" u="none" strike="noStrike" kern="1200" dirty="0">
                          <a:solidFill>
                            <a:schemeClr val="tx1"/>
                          </a:solidFill>
                          <a:effectLst/>
                        </a:rPr>
                        <a:t>C-3PO</a:t>
                      </a:r>
                      <a:endParaRPr lang="en-US" b="0" dirty="0">
                        <a:solidFill>
                          <a:schemeClr val="tx1"/>
                        </a:solidFill>
                      </a:endParaRPr>
                    </a:p>
                  </a:txBody>
                  <a:tcPr>
                    <a:solidFill>
                      <a:schemeClr val="accent1">
                        <a:lumMod val="20000"/>
                        <a:lumOff val="80000"/>
                      </a:schemeClr>
                    </a:solidFill>
                  </a:tcPr>
                </a:tc>
                <a:tc>
                  <a:txBody>
                    <a:bodyPr/>
                    <a:lstStyle/>
                    <a:p>
                      <a:r>
                        <a:rPr lang="en-US" b="0" dirty="0">
                          <a:solidFill>
                            <a:schemeClr val="tx1"/>
                          </a:solidFill>
                        </a:rPr>
                        <a:t>Droid</a:t>
                      </a:r>
                    </a:p>
                  </a:txBody>
                  <a:tcPr>
                    <a:solidFill>
                      <a:schemeClr val="accent1">
                        <a:lumMod val="20000"/>
                        <a:lumOff val="80000"/>
                      </a:schemeClr>
                    </a:solidFill>
                  </a:tcPr>
                </a:tc>
                <a:tc>
                  <a:txBody>
                    <a:bodyPr/>
                    <a:lstStyle/>
                    <a:p>
                      <a:r>
                        <a:rPr lang="en-US" b="0" dirty="0">
                          <a:solidFill>
                            <a:schemeClr val="tx1"/>
                          </a:solidFill>
                        </a:rPr>
                        <a:t>167</a:t>
                      </a:r>
                    </a:p>
                  </a:txBody>
                  <a:tcPr>
                    <a:solidFill>
                      <a:schemeClr val="accent1">
                        <a:lumMod val="20000"/>
                        <a:lumOff val="80000"/>
                      </a:schemeClr>
                    </a:solidFill>
                  </a:tcPr>
                </a:tc>
                <a:tc>
                  <a:txBody>
                    <a:bodyPr/>
                    <a:lstStyle/>
                    <a:p>
                      <a:r>
                        <a:rPr lang="en-US" b="0" dirty="0">
                          <a:solidFill>
                            <a:schemeClr val="tx1"/>
                          </a:solidFill>
                        </a:rPr>
                        <a:t>NA</a:t>
                      </a:r>
                      <a:endParaRPr lang="en-US" b="0" i="1" dirty="0">
                        <a:solidFill>
                          <a:schemeClr val="tx1"/>
                        </a:solidFill>
                      </a:endParaRPr>
                    </a:p>
                  </a:txBody>
                  <a:tcPr>
                    <a:solidFill>
                      <a:schemeClr val="accent1">
                        <a:lumMod val="20000"/>
                        <a:lumOff val="80000"/>
                      </a:schemeClr>
                    </a:solidFill>
                  </a:tcPr>
                </a:tc>
                <a:extLst>
                  <a:ext uri="{0D108BD9-81ED-4DB2-BD59-A6C34878D82A}">
                    <a16:rowId xmlns:a16="http://schemas.microsoft.com/office/drawing/2014/main" val="2666631706"/>
                  </a:ext>
                </a:extLst>
              </a:tr>
            </a:tbl>
          </a:graphicData>
        </a:graphic>
      </p:graphicFrame>
      <p:graphicFrame>
        <p:nvGraphicFramePr>
          <p:cNvPr id="6" name="Table 5">
            <a:extLst>
              <a:ext uri="{FF2B5EF4-FFF2-40B4-BE49-F238E27FC236}">
                <a16:creationId xmlns:a16="http://schemas.microsoft.com/office/drawing/2014/main" id="{4C9D24EC-2BB1-C741-B3CF-48388D96C880}"/>
              </a:ext>
            </a:extLst>
          </p:cNvPr>
          <p:cNvGraphicFramePr>
            <a:graphicFrameLocks noGrp="1"/>
          </p:cNvGraphicFramePr>
          <p:nvPr>
            <p:extLst>
              <p:ext uri="{D42A27DB-BD31-4B8C-83A1-F6EECF244321}">
                <p14:modId xmlns:p14="http://schemas.microsoft.com/office/powerpoint/2010/main" val="211229929"/>
              </p:ext>
            </p:extLst>
          </p:nvPr>
        </p:nvGraphicFramePr>
        <p:xfrm>
          <a:off x="495639" y="4160520"/>
          <a:ext cx="5307296" cy="365760"/>
        </p:xfrm>
        <a:graphic>
          <a:graphicData uri="http://schemas.openxmlformats.org/drawingml/2006/table">
            <a:tbl>
              <a:tblPr firstRow="1" bandRow="1">
                <a:tableStyleId>{F5AB1C69-6EDB-4FF4-983F-18BD219EF322}</a:tableStyleId>
              </a:tblPr>
              <a:tblGrid>
                <a:gridCol w="1856192">
                  <a:extLst>
                    <a:ext uri="{9D8B030D-6E8A-4147-A177-3AD203B41FA5}">
                      <a16:colId xmlns:a16="http://schemas.microsoft.com/office/drawing/2014/main" val="1414037928"/>
                    </a:ext>
                  </a:extLst>
                </a:gridCol>
                <a:gridCol w="1104406">
                  <a:extLst>
                    <a:ext uri="{9D8B030D-6E8A-4147-A177-3AD203B41FA5}">
                      <a16:colId xmlns:a16="http://schemas.microsoft.com/office/drawing/2014/main" val="921554185"/>
                    </a:ext>
                  </a:extLst>
                </a:gridCol>
                <a:gridCol w="1092529">
                  <a:extLst>
                    <a:ext uri="{9D8B030D-6E8A-4147-A177-3AD203B41FA5}">
                      <a16:colId xmlns:a16="http://schemas.microsoft.com/office/drawing/2014/main" val="3357788933"/>
                    </a:ext>
                  </a:extLst>
                </a:gridCol>
                <a:gridCol w="1254169">
                  <a:extLst>
                    <a:ext uri="{9D8B030D-6E8A-4147-A177-3AD203B41FA5}">
                      <a16:colId xmlns:a16="http://schemas.microsoft.com/office/drawing/2014/main" val="1226052213"/>
                    </a:ext>
                  </a:extLst>
                </a:gridCol>
              </a:tblGrid>
              <a:tr h="304800">
                <a:tc>
                  <a:txBody>
                    <a:bodyPr/>
                    <a:lstStyle/>
                    <a:p>
                      <a:r>
                        <a:rPr lang="en-US" sz="1800" b="0" u="none" strike="noStrike" kern="1200" dirty="0">
                          <a:solidFill>
                            <a:schemeClr val="tx1"/>
                          </a:solidFill>
                          <a:effectLst/>
                        </a:rPr>
                        <a:t>Leia Organa</a:t>
                      </a:r>
                      <a:endParaRPr lang="en-US" b="0" dirty="0">
                        <a:solidFill>
                          <a:schemeClr val="tx1"/>
                        </a:solidFill>
                      </a:endParaRPr>
                    </a:p>
                  </a:txBody>
                  <a:tcPr>
                    <a:solidFill>
                      <a:schemeClr val="accent2">
                        <a:lumMod val="20000"/>
                        <a:lumOff val="80000"/>
                      </a:schemeClr>
                    </a:solidFill>
                  </a:tcPr>
                </a:tc>
                <a:tc>
                  <a:txBody>
                    <a:bodyPr/>
                    <a:lstStyle/>
                    <a:p>
                      <a:r>
                        <a:rPr lang="en-US" b="0" dirty="0">
                          <a:solidFill>
                            <a:schemeClr val="tx1"/>
                          </a:solidFill>
                        </a:rPr>
                        <a:t>Human</a:t>
                      </a:r>
                    </a:p>
                  </a:txBody>
                  <a:tcPr>
                    <a:solidFill>
                      <a:schemeClr val="accent2">
                        <a:lumMod val="20000"/>
                        <a:lumOff val="80000"/>
                      </a:schemeClr>
                    </a:solidFill>
                  </a:tcPr>
                </a:tc>
                <a:tc>
                  <a:txBody>
                    <a:bodyPr/>
                    <a:lstStyle/>
                    <a:p>
                      <a:r>
                        <a:rPr lang="en-US" b="0" dirty="0">
                          <a:solidFill>
                            <a:schemeClr val="tx1"/>
                          </a:solidFill>
                        </a:rPr>
                        <a:t>150</a:t>
                      </a:r>
                    </a:p>
                  </a:txBody>
                  <a:tcPr>
                    <a:solidFill>
                      <a:schemeClr val="accent2">
                        <a:lumMod val="20000"/>
                        <a:lumOff val="80000"/>
                      </a:schemeClr>
                    </a:solidFill>
                  </a:tcPr>
                </a:tc>
                <a:tc>
                  <a:txBody>
                    <a:bodyPr/>
                    <a:lstStyle/>
                    <a:p>
                      <a:r>
                        <a:rPr lang="en-US" b="0" dirty="0">
                          <a:solidFill>
                            <a:schemeClr val="tx1"/>
                          </a:solidFill>
                        </a:rPr>
                        <a:t>female</a:t>
                      </a:r>
                      <a:endParaRPr lang="en-US" b="0" i="0" dirty="0">
                        <a:solidFill>
                          <a:schemeClr val="tx1"/>
                        </a:solidFill>
                      </a:endParaRPr>
                    </a:p>
                  </a:txBody>
                  <a:tcPr>
                    <a:solidFill>
                      <a:schemeClr val="accent2">
                        <a:lumMod val="20000"/>
                        <a:lumOff val="80000"/>
                      </a:schemeClr>
                    </a:solidFill>
                  </a:tcPr>
                </a:tc>
                <a:extLst>
                  <a:ext uri="{0D108BD9-81ED-4DB2-BD59-A6C34878D82A}">
                    <a16:rowId xmlns:a16="http://schemas.microsoft.com/office/drawing/2014/main" val="275851262"/>
                  </a:ext>
                </a:extLst>
              </a:tr>
            </a:tbl>
          </a:graphicData>
        </a:graphic>
      </p:graphicFrame>
      <p:sp>
        <p:nvSpPr>
          <p:cNvPr id="11" name="Rounded Rectangle 10">
            <a:extLst>
              <a:ext uri="{FF2B5EF4-FFF2-40B4-BE49-F238E27FC236}">
                <a16:creationId xmlns:a16="http://schemas.microsoft.com/office/drawing/2014/main" id="{B03CD7B0-1A7E-F648-90B1-E2B9FE03DFEE}"/>
              </a:ext>
            </a:extLst>
          </p:cNvPr>
          <p:cNvSpPr/>
          <p:nvPr/>
        </p:nvSpPr>
        <p:spPr>
          <a:xfrm>
            <a:off x="164892" y="2472628"/>
            <a:ext cx="6053277" cy="2419412"/>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ounded Rectangle 11">
            <a:extLst>
              <a:ext uri="{FF2B5EF4-FFF2-40B4-BE49-F238E27FC236}">
                <a16:creationId xmlns:a16="http://schemas.microsoft.com/office/drawing/2014/main" id="{98812AED-E24C-084B-B646-430569AD6C43}"/>
              </a:ext>
            </a:extLst>
          </p:cNvPr>
          <p:cNvSpPr/>
          <p:nvPr/>
        </p:nvSpPr>
        <p:spPr>
          <a:xfrm>
            <a:off x="164892" y="5006298"/>
            <a:ext cx="6053277" cy="1197645"/>
          </a:xfrm>
          <a:prstGeom prst="round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Rounded Rectangle 12">
            <a:extLst>
              <a:ext uri="{FF2B5EF4-FFF2-40B4-BE49-F238E27FC236}">
                <a16:creationId xmlns:a16="http://schemas.microsoft.com/office/drawing/2014/main" id="{EF390810-B2CF-D446-9305-9BE3B0024D38}"/>
              </a:ext>
            </a:extLst>
          </p:cNvPr>
          <p:cNvSpPr/>
          <p:nvPr/>
        </p:nvSpPr>
        <p:spPr>
          <a:xfrm>
            <a:off x="324740" y="4090593"/>
            <a:ext cx="5649093" cy="626937"/>
          </a:xfrm>
          <a:prstGeom prst="roundRect">
            <a:avLst/>
          </a:prstGeom>
          <a:no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ounded Rectangle 13">
            <a:extLst>
              <a:ext uri="{FF2B5EF4-FFF2-40B4-BE49-F238E27FC236}">
                <a16:creationId xmlns:a16="http://schemas.microsoft.com/office/drawing/2014/main" id="{3B7CC4CD-1C30-AD4D-BF4E-6069EDDA3A73}"/>
              </a:ext>
            </a:extLst>
          </p:cNvPr>
          <p:cNvSpPr/>
          <p:nvPr/>
        </p:nvSpPr>
        <p:spPr>
          <a:xfrm>
            <a:off x="366983" y="2672585"/>
            <a:ext cx="5649093" cy="1303750"/>
          </a:xfrm>
          <a:prstGeom prst="roundRect">
            <a:avLst/>
          </a:prstGeom>
          <a:noFill/>
          <a:ln w="285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Rectangle 14">
            <a:extLst>
              <a:ext uri="{FF2B5EF4-FFF2-40B4-BE49-F238E27FC236}">
                <a16:creationId xmlns:a16="http://schemas.microsoft.com/office/drawing/2014/main" id="{A116FB54-A25F-6540-9C92-A10020AF1C8E}"/>
              </a:ext>
            </a:extLst>
          </p:cNvPr>
          <p:cNvSpPr/>
          <p:nvPr/>
        </p:nvSpPr>
        <p:spPr>
          <a:xfrm>
            <a:off x="915772" y="1895573"/>
            <a:ext cx="4432624" cy="430887"/>
          </a:xfrm>
          <a:prstGeom prst="rect">
            <a:avLst/>
          </a:prstGeom>
        </p:spPr>
        <p:txBody>
          <a:bodyPr wrap="none">
            <a:spAutoFit/>
          </a:bodyPr>
          <a:lstStyle/>
          <a:p>
            <a:r>
              <a:rPr lang="en-US" sz="2200" dirty="0">
                <a:latin typeface="Monaco" pitchFamily="2" charset="77"/>
              </a:rPr>
              <a:t>group_by(species, gender)</a:t>
            </a:r>
            <a:endParaRPr lang="en-US" sz="2200" dirty="0"/>
          </a:p>
        </p:txBody>
      </p:sp>
      <p:sp>
        <p:nvSpPr>
          <p:cNvPr id="19" name="TextBox 18">
            <a:extLst>
              <a:ext uri="{FF2B5EF4-FFF2-40B4-BE49-F238E27FC236}">
                <a16:creationId xmlns:a16="http://schemas.microsoft.com/office/drawing/2014/main" id="{BFC79C7E-2714-4D4E-8A7A-26B2F78D5EA8}"/>
              </a:ext>
            </a:extLst>
          </p:cNvPr>
          <p:cNvSpPr txBox="1"/>
          <p:nvPr/>
        </p:nvSpPr>
        <p:spPr>
          <a:xfrm>
            <a:off x="1688135" y="555600"/>
            <a:ext cx="8229600" cy="923330"/>
          </a:xfrm>
          <a:prstGeom prst="rect">
            <a:avLst/>
          </a:prstGeom>
          <a:solidFill>
            <a:schemeClr val="bg1">
              <a:lumMod val="95000"/>
            </a:schemeClr>
          </a:solidFill>
          <a:ln>
            <a:solidFill>
              <a:schemeClr val="tx1"/>
            </a:solidFill>
          </a:ln>
        </p:spPr>
        <p:txBody>
          <a:bodyPr wrap="square" rtlCol="0">
            <a:spAutoFit/>
          </a:bodyPr>
          <a:lstStyle/>
          <a:p>
            <a:r>
              <a:rPr lang="en-US" dirty="0">
                <a:solidFill>
                  <a:schemeClr val="accent1"/>
                </a:solidFill>
                <a:latin typeface="Monaco" pitchFamily="2" charset="77"/>
              </a:rPr>
              <a:t>starwars%&gt;%</a:t>
            </a:r>
          </a:p>
          <a:p>
            <a:r>
              <a:rPr lang="en-US" dirty="0">
                <a:solidFill>
                  <a:schemeClr val="bg2">
                    <a:lumMod val="75000"/>
                  </a:schemeClr>
                </a:solidFill>
                <a:latin typeface="Monaco" pitchFamily="2" charset="77"/>
              </a:rPr>
              <a:t>	  </a:t>
            </a:r>
            <a:r>
              <a:rPr lang="en-US" dirty="0">
                <a:solidFill>
                  <a:schemeClr val="accent1"/>
                </a:solidFill>
                <a:latin typeface="Monaco" pitchFamily="2" charset="77"/>
              </a:rPr>
              <a:t>group_by(species, gender)%&gt;%</a:t>
            </a:r>
          </a:p>
          <a:p>
            <a:r>
              <a:rPr lang="en-US" dirty="0">
                <a:solidFill>
                  <a:schemeClr val="accent1"/>
                </a:solidFill>
                <a:latin typeface="Monaco" pitchFamily="2" charset="77"/>
              </a:rPr>
              <a:t>	  summarize(n = n())</a:t>
            </a:r>
          </a:p>
        </p:txBody>
      </p:sp>
    </p:spTree>
    <p:extLst>
      <p:ext uri="{BB962C8B-B14F-4D97-AF65-F5344CB8AC3E}">
        <p14:creationId xmlns:p14="http://schemas.microsoft.com/office/powerpoint/2010/main" val="20081941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C038D8F-5D8F-4D4E-A111-F7B61A8B2344}"/>
              </a:ext>
            </a:extLst>
          </p:cNvPr>
          <p:cNvPicPr>
            <a:picLocks noGrp="1" noChangeAspect="1"/>
          </p:cNvPicPr>
          <p:nvPr>
            <p:ph idx="1"/>
          </p:nvPr>
        </p:nvPicPr>
        <p:blipFill>
          <a:blip r:embed="rId3"/>
          <a:stretch>
            <a:fillRect/>
          </a:stretch>
        </p:blipFill>
        <p:spPr>
          <a:xfrm>
            <a:off x="10758850" y="144048"/>
            <a:ext cx="1201615" cy="1392261"/>
          </a:xfrm>
          <a:prstGeom prst="rect">
            <a:avLst/>
          </a:prstGeom>
        </p:spPr>
      </p:pic>
      <p:graphicFrame>
        <p:nvGraphicFramePr>
          <p:cNvPr id="10" name="Table 9">
            <a:extLst>
              <a:ext uri="{FF2B5EF4-FFF2-40B4-BE49-F238E27FC236}">
                <a16:creationId xmlns:a16="http://schemas.microsoft.com/office/drawing/2014/main" id="{9BC4DAD5-7400-334C-BD0E-7B0CC62D1387}"/>
              </a:ext>
            </a:extLst>
          </p:cNvPr>
          <p:cNvGraphicFramePr>
            <a:graphicFrameLocks noGrp="1"/>
          </p:cNvGraphicFramePr>
          <p:nvPr>
            <p:extLst>
              <p:ext uri="{D42A27DB-BD31-4B8C-83A1-F6EECF244321}">
                <p14:modId xmlns:p14="http://schemas.microsoft.com/office/powerpoint/2010/main" val="1634362762"/>
              </p:ext>
            </p:extLst>
          </p:nvPr>
        </p:nvGraphicFramePr>
        <p:xfrm>
          <a:off x="4180851" y="2934325"/>
          <a:ext cx="3830298" cy="1463040"/>
        </p:xfrm>
        <a:graphic>
          <a:graphicData uri="http://schemas.openxmlformats.org/drawingml/2006/table">
            <a:tbl>
              <a:tblPr firstRow="1" bandRow="1">
                <a:tableStyleId>{F5AB1C69-6EDB-4FF4-983F-18BD219EF322}</a:tableStyleId>
              </a:tblPr>
              <a:tblGrid>
                <a:gridCol w="1085433">
                  <a:extLst>
                    <a:ext uri="{9D8B030D-6E8A-4147-A177-3AD203B41FA5}">
                      <a16:colId xmlns:a16="http://schemas.microsoft.com/office/drawing/2014/main" val="2326760214"/>
                    </a:ext>
                  </a:extLst>
                </a:gridCol>
                <a:gridCol w="962692">
                  <a:extLst>
                    <a:ext uri="{9D8B030D-6E8A-4147-A177-3AD203B41FA5}">
                      <a16:colId xmlns:a16="http://schemas.microsoft.com/office/drawing/2014/main" val="2914876239"/>
                    </a:ext>
                  </a:extLst>
                </a:gridCol>
                <a:gridCol w="560113">
                  <a:extLst>
                    <a:ext uri="{9D8B030D-6E8A-4147-A177-3AD203B41FA5}">
                      <a16:colId xmlns:a16="http://schemas.microsoft.com/office/drawing/2014/main" val="7705304"/>
                    </a:ext>
                  </a:extLst>
                </a:gridCol>
                <a:gridCol w="1222060">
                  <a:extLst>
                    <a:ext uri="{9D8B030D-6E8A-4147-A177-3AD203B41FA5}">
                      <a16:colId xmlns:a16="http://schemas.microsoft.com/office/drawing/2014/main" val="798522041"/>
                    </a:ext>
                  </a:extLst>
                </a:gridCol>
              </a:tblGrid>
              <a:tr h="350359">
                <a:tc>
                  <a:txBody>
                    <a:bodyPr/>
                    <a:lstStyle/>
                    <a:p>
                      <a:r>
                        <a:rPr lang="en-US" dirty="0"/>
                        <a:t>species</a:t>
                      </a:r>
                    </a:p>
                  </a:txBody>
                  <a:tcPr/>
                </a:tc>
                <a:tc>
                  <a:txBody>
                    <a:bodyPr/>
                    <a:lstStyle/>
                    <a:p>
                      <a:r>
                        <a:rPr lang="en-US" dirty="0"/>
                        <a:t>gender</a:t>
                      </a:r>
                    </a:p>
                  </a:txBody>
                  <a:tcPr/>
                </a:tc>
                <a:tc>
                  <a:txBody>
                    <a:bodyPr/>
                    <a:lstStyle/>
                    <a:p>
                      <a:r>
                        <a:rPr lang="en-US" dirty="0"/>
                        <a:t>n</a:t>
                      </a:r>
                    </a:p>
                  </a:txBody>
                  <a:tcPr/>
                </a:tc>
                <a:tc>
                  <a:txBody>
                    <a:bodyPr/>
                    <a:lstStyle/>
                    <a:p>
                      <a:r>
                        <a:rPr lang="en-US" dirty="0"/>
                        <a:t>proportion</a:t>
                      </a:r>
                    </a:p>
                  </a:txBody>
                  <a:tcPr/>
                </a:tc>
                <a:extLst>
                  <a:ext uri="{0D108BD9-81ED-4DB2-BD59-A6C34878D82A}">
                    <a16:rowId xmlns:a16="http://schemas.microsoft.com/office/drawing/2014/main" val="1222777425"/>
                  </a:ext>
                </a:extLst>
              </a:tr>
              <a:tr h="350359">
                <a:tc>
                  <a:txBody>
                    <a:bodyPr/>
                    <a:lstStyle/>
                    <a:p>
                      <a:r>
                        <a:rPr lang="en-US" dirty="0"/>
                        <a:t>Human</a:t>
                      </a:r>
                    </a:p>
                  </a:txBody>
                  <a:tcPr>
                    <a:solidFill>
                      <a:schemeClr val="accent2">
                        <a:lumMod val="20000"/>
                        <a:lumOff val="80000"/>
                      </a:schemeClr>
                    </a:solidFill>
                  </a:tcPr>
                </a:tc>
                <a:tc>
                  <a:txBody>
                    <a:bodyPr/>
                    <a:lstStyle/>
                    <a:p>
                      <a:r>
                        <a:rPr lang="en-US" dirty="0"/>
                        <a:t>male</a:t>
                      </a:r>
                    </a:p>
                  </a:txBody>
                  <a:tcPr>
                    <a:solidFill>
                      <a:schemeClr val="accent2">
                        <a:lumMod val="20000"/>
                        <a:lumOff val="80000"/>
                      </a:schemeClr>
                    </a:solidFill>
                  </a:tcPr>
                </a:tc>
                <a:tc>
                  <a:txBody>
                    <a:bodyPr/>
                    <a:lstStyle/>
                    <a:p>
                      <a:r>
                        <a:rPr lang="en-US" dirty="0"/>
                        <a:t>26</a:t>
                      </a:r>
                    </a:p>
                  </a:txBody>
                  <a:tcPr>
                    <a:solidFill>
                      <a:schemeClr val="accent2">
                        <a:lumMod val="20000"/>
                        <a:lumOff val="80000"/>
                      </a:schemeClr>
                    </a:solidFill>
                  </a:tcPr>
                </a:tc>
                <a:tc>
                  <a:txBody>
                    <a:bodyPr/>
                    <a:lstStyle/>
                    <a:p>
                      <a:r>
                        <a:rPr lang="en-US" dirty="0"/>
                        <a:t>.74</a:t>
                      </a:r>
                    </a:p>
                  </a:txBody>
                  <a:tcPr>
                    <a:solidFill>
                      <a:schemeClr val="accent2">
                        <a:lumMod val="20000"/>
                        <a:lumOff val="80000"/>
                      </a:schemeClr>
                    </a:solidFill>
                  </a:tcPr>
                </a:tc>
                <a:extLst>
                  <a:ext uri="{0D108BD9-81ED-4DB2-BD59-A6C34878D82A}">
                    <a16:rowId xmlns:a16="http://schemas.microsoft.com/office/drawing/2014/main" val="821424310"/>
                  </a:ext>
                </a:extLst>
              </a:tr>
              <a:tr h="350359">
                <a:tc>
                  <a:txBody>
                    <a:bodyPr/>
                    <a:lstStyle/>
                    <a:p>
                      <a:r>
                        <a:rPr lang="en-US" dirty="0"/>
                        <a:t>Human</a:t>
                      </a:r>
                    </a:p>
                  </a:txBody>
                  <a:tcPr>
                    <a:solidFill>
                      <a:schemeClr val="accent2">
                        <a:lumMod val="20000"/>
                        <a:lumOff val="80000"/>
                      </a:schemeClr>
                    </a:solidFill>
                  </a:tcPr>
                </a:tc>
                <a:tc>
                  <a:txBody>
                    <a:bodyPr/>
                    <a:lstStyle/>
                    <a:p>
                      <a:r>
                        <a:rPr lang="en-US" dirty="0"/>
                        <a:t>female</a:t>
                      </a:r>
                    </a:p>
                  </a:txBody>
                  <a:tcPr>
                    <a:solidFill>
                      <a:schemeClr val="accent2">
                        <a:lumMod val="20000"/>
                        <a:lumOff val="80000"/>
                      </a:schemeClr>
                    </a:solidFill>
                  </a:tcPr>
                </a:tc>
                <a:tc>
                  <a:txBody>
                    <a:bodyPr/>
                    <a:lstStyle/>
                    <a:p>
                      <a:r>
                        <a:rPr lang="en-US" dirty="0"/>
                        <a:t>9</a:t>
                      </a:r>
                    </a:p>
                  </a:txBody>
                  <a:tcPr>
                    <a:solidFill>
                      <a:schemeClr val="accent2">
                        <a:lumMod val="20000"/>
                        <a:lumOff val="80000"/>
                      </a:schemeClr>
                    </a:solidFill>
                  </a:tcPr>
                </a:tc>
                <a:tc>
                  <a:txBody>
                    <a:bodyPr/>
                    <a:lstStyle/>
                    <a:p>
                      <a:r>
                        <a:rPr lang="en-US" dirty="0"/>
                        <a:t>.26</a:t>
                      </a:r>
                    </a:p>
                  </a:txBody>
                  <a:tcPr>
                    <a:solidFill>
                      <a:schemeClr val="accent2">
                        <a:lumMod val="20000"/>
                        <a:lumOff val="80000"/>
                      </a:schemeClr>
                    </a:solidFill>
                  </a:tcPr>
                </a:tc>
                <a:extLst>
                  <a:ext uri="{0D108BD9-81ED-4DB2-BD59-A6C34878D82A}">
                    <a16:rowId xmlns:a16="http://schemas.microsoft.com/office/drawing/2014/main" val="128028869"/>
                  </a:ext>
                </a:extLst>
              </a:tr>
              <a:tr h="350359">
                <a:tc>
                  <a:txBody>
                    <a:bodyPr/>
                    <a:lstStyle/>
                    <a:p>
                      <a:r>
                        <a:rPr lang="en-US" dirty="0"/>
                        <a:t>Droid</a:t>
                      </a:r>
                    </a:p>
                  </a:txBody>
                  <a:tcPr>
                    <a:solidFill>
                      <a:schemeClr val="accent1">
                        <a:lumMod val="20000"/>
                        <a:lumOff val="80000"/>
                      </a:schemeClr>
                    </a:solidFill>
                  </a:tcPr>
                </a:tc>
                <a:tc>
                  <a:txBody>
                    <a:bodyPr/>
                    <a:lstStyle/>
                    <a:p>
                      <a:r>
                        <a:rPr lang="en-US" dirty="0"/>
                        <a:t>NA</a:t>
                      </a:r>
                    </a:p>
                  </a:txBody>
                  <a:tcPr>
                    <a:solidFill>
                      <a:schemeClr val="accent1">
                        <a:lumMod val="20000"/>
                        <a:lumOff val="80000"/>
                      </a:schemeClr>
                    </a:solidFill>
                  </a:tcPr>
                </a:tc>
                <a:tc>
                  <a:txBody>
                    <a:bodyPr/>
                    <a:lstStyle/>
                    <a:p>
                      <a:r>
                        <a:rPr lang="en-US" dirty="0"/>
                        <a:t>5</a:t>
                      </a:r>
                    </a:p>
                  </a:txBody>
                  <a:tcPr>
                    <a:solidFill>
                      <a:schemeClr val="accent1">
                        <a:lumMod val="20000"/>
                        <a:lumOff val="80000"/>
                      </a:schemeClr>
                    </a:solidFill>
                  </a:tcPr>
                </a:tc>
                <a:tc>
                  <a:txBody>
                    <a:bodyPr/>
                    <a:lstStyle/>
                    <a:p>
                      <a:r>
                        <a:rPr lang="en-US" dirty="0"/>
                        <a:t>1.0</a:t>
                      </a:r>
                    </a:p>
                  </a:txBody>
                  <a:tcPr>
                    <a:solidFill>
                      <a:schemeClr val="accent1">
                        <a:lumMod val="20000"/>
                        <a:lumOff val="80000"/>
                      </a:schemeClr>
                    </a:solidFill>
                  </a:tcPr>
                </a:tc>
                <a:extLst>
                  <a:ext uri="{0D108BD9-81ED-4DB2-BD59-A6C34878D82A}">
                    <a16:rowId xmlns:a16="http://schemas.microsoft.com/office/drawing/2014/main" val="3264078335"/>
                  </a:ext>
                </a:extLst>
              </a:tr>
            </a:tbl>
          </a:graphicData>
        </a:graphic>
      </p:graphicFrame>
      <p:sp>
        <p:nvSpPr>
          <p:cNvPr id="19" name="TextBox 18">
            <a:extLst>
              <a:ext uri="{FF2B5EF4-FFF2-40B4-BE49-F238E27FC236}">
                <a16:creationId xmlns:a16="http://schemas.microsoft.com/office/drawing/2014/main" id="{BFC79C7E-2714-4D4E-8A7A-26B2F78D5EA8}"/>
              </a:ext>
            </a:extLst>
          </p:cNvPr>
          <p:cNvSpPr txBox="1"/>
          <p:nvPr/>
        </p:nvSpPr>
        <p:spPr>
          <a:xfrm>
            <a:off x="1688135" y="555600"/>
            <a:ext cx="8229600" cy="1200329"/>
          </a:xfrm>
          <a:prstGeom prst="rect">
            <a:avLst/>
          </a:prstGeom>
          <a:solidFill>
            <a:schemeClr val="bg1">
              <a:lumMod val="95000"/>
            </a:schemeClr>
          </a:solidFill>
          <a:ln>
            <a:solidFill>
              <a:schemeClr val="tx1"/>
            </a:solidFill>
          </a:ln>
        </p:spPr>
        <p:txBody>
          <a:bodyPr wrap="square" rtlCol="0">
            <a:spAutoFit/>
          </a:bodyPr>
          <a:lstStyle/>
          <a:p>
            <a:r>
              <a:rPr lang="en-US" dirty="0">
                <a:solidFill>
                  <a:schemeClr val="bg2">
                    <a:lumMod val="50000"/>
                  </a:schemeClr>
                </a:solidFill>
                <a:latin typeface="Monaco" pitchFamily="2" charset="77"/>
              </a:rPr>
              <a:t>starwars%&gt;%</a:t>
            </a:r>
          </a:p>
          <a:p>
            <a:r>
              <a:rPr lang="en-US" dirty="0">
                <a:solidFill>
                  <a:schemeClr val="bg2">
                    <a:lumMod val="50000"/>
                  </a:schemeClr>
                </a:solidFill>
                <a:latin typeface="Monaco" pitchFamily="2" charset="77"/>
              </a:rPr>
              <a:t>	  group_by(species, gender)%&gt;%</a:t>
            </a:r>
          </a:p>
          <a:p>
            <a:r>
              <a:rPr lang="en-US" dirty="0">
                <a:solidFill>
                  <a:schemeClr val="bg2">
                    <a:lumMod val="50000"/>
                  </a:schemeClr>
                </a:solidFill>
                <a:latin typeface="Monaco" pitchFamily="2" charset="77"/>
              </a:rPr>
              <a:t>	  summarize(n = n())%&gt;%</a:t>
            </a:r>
          </a:p>
          <a:p>
            <a:r>
              <a:rPr lang="en-US" dirty="0">
                <a:solidFill>
                  <a:schemeClr val="accent1"/>
                </a:solidFill>
                <a:latin typeface="Monaco" pitchFamily="2" charset="77"/>
              </a:rPr>
              <a:t>	  mutate(proportion = n/sum(n))</a:t>
            </a:r>
          </a:p>
        </p:txBody>
      </p:sp>
      <p:sp>
        <p:nvSpPr>
          <p:cNvPr id="16" name="Title 1">
            <a:extLst>
              <a:ext uri="{FF2B5EF4-FFF2-40B4-BE49-F238E27FC236}">
                <a16:creationId xmlns:a16="http://schemas.microsoft.com/office/drawing/2014/main" id="{3E828360-E198-2249-9D56-5FF1D950697E}"/>
              </a:ext>
            </a:extLst>
          </p:cNvPr>
          <p:cNvSpPr>
            <a:spLocks noGrp="1"/>
          </p:cNvSpPr>
          <p:nvPr>
            <p:ph type="title"/>
          </p:nvPr>
        </p:nvSpPr>
        <p:spPr>
          <a:xfrm>
            <a:off x="875071" y="5102072"/>
            <a:ext cx="10441858" cy="646332"/>
          </a:xfrm>
        </p:spPr>
        <p:txBody>
          <a:bodyPr>
            <a:normAutofit fontScale="90000"/>
          </a:bodyPr>
          <a:lstStyle/>
          <a:p>
            <a:pPr algn="ctr"/>
            <a:r>
              <a:rPr lang="en-US" dirty="0">
                <a:solidFill>
                  <a:schemeClr val="accent2"/>
                </a:solidFill>
              </a:rPr>
              <a:t>n/sum(n) </a:t>
            </a:r>
            <a:r>
              <a:rPr lang="en-US" dirty="0"/>
              <a:t>is dividing the n value for the row, </a:t>
            </a:r>
            <a:br>
              <a:rPr lang="en-US" dirty="0"/>
            </a:br>
            <a:r>
              <a:rPr lang="en-US" dirty="0"/>
              <a:t>by the sum of the n values for the </a:t>
            </a:r>
            <a:r>
              <a:rPr lang="en-US" b="1" i="1" dirty="0"/>
              <a:t>group.</a:t>
            </a:r>
          </a:p>
        </p:txBody>
      </p:sp>
    </p:spTree>
    <p:extLst>
      <p:ext uri="{BB962C8B-B14F-4D97-AF65-F5344CB8AC3E}">
        <p14:creationId xmlns:p14="http://schemas.microsoft.com/office/powerpoint/2010/main" val="3363202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C038D8F-5D8F-4D4E-A111-F7B61A8B2344}"/>
              </a:ext>
            </a:extLst>
          </p:cNvPr>
          <p:cNvPicPr>
            <a:picLocks noGrp="1" noChangeAspect="1"/>
          </p:cNvPicPr>
          <p:nvPr>
            <p:ph idx="1"/>
          </p:nvPr>
        </p:nvPicPr>
        <p:blipFill>
          <a:blip r:embed="rId3"/>
          <a:stretch>
            <a:fillRect/>
          </a:stretch>
        </p:blipFill>
        <p:spPr>
          <a:xfrm>
            <a:off x="10758850" y="144048"/>
            <a:ext cx="1201615" cy="1392261"/>
          </a:xfrm>
          <a:prstGeom prst="rect">
            <a:avLst/>
          </a:prstGeom>
        </p:spPr>
      </p:pic>
      <p:graphicFrame>
        <p:nvGraphicFramePr>
          <p:cNvPr id="10" name="Table 9">
            <a:extLst>
              <a:ext uri="{FF2B5EF4-FFF2-40B4-BE49-F238E27FC236}">
                <a16:creationId xmlns:a16="http://schemas.microsoft.com/office/drawing/2014/main" id="{9BC4DAD5-7400-334C-BD0E-7B0CC62D1387}"/>
              </a:ext>
            </a:extLst>
          </p:cNvPr>
          <p:cNvGraphicFramePr>
            <a:graphicFrameLocks noGrp="1"/>
          </p:cNvGraphicFramePr>
          <p:nvPr>
            <p:extLst>
              <p:ext uri="{D42A27DB-BD31-4B8C-83A1-F6EECF244321}">
                <p14:modId xmlns:p14="http://schemas.microsoft.com/office/powerpoint/2010/main" val="2087476108"/>
              </p:ext>
            </p:extLst>
          </p:nvPr>
        </p:nvGraphicFramePr>
        <p:xfrm>
          <a:off x="4180851" y="2934325"/>
          <a:ext cx="3830298" cy="1463040"/>
        </p:xfrm>
        <a:graphic>
          <a:graphicData uri="http://schemas.openxmlformats.org/drawingml/2006/table">
            <a:tbl>
              <a:tblPr firstRow="1" bandRow="1">
                <a:tableStyleId>{F5AB1C69-6EDB-4FF4-983F-18BD219EF322}</a:tableStyleId>
              </a:tblPr>
              <a:tblGrid>
                <a:gridCol w="1085433">
                  <a:extLst>
                    <a:ext uri="{9D8B030D-6E8A-4147-A177-3AD203B41FA5}">
                      <a16:colId xmlns:a16="http://schemas.microsoft.com/office/drawing/2014/main" val="2326760214"/>
                    </a:ext>
                  </a:extLst>
                </a:gridCol>
                <a:gridCol w="962692">
                  <a:extLst>
                    <a:ext uri="{9D8B030D-6E8A-4147-A177-3AD203B41FA5}">
                      <a16:colId xmlns:a16="http://schemas.microsoft.com/office/drawing/2014/main" val="2914876239"/>
                    </a:ext>
                  </a:extLst>
                </a:gridCol>
                <a:gridCol w="560113">
                  <a:extLst>
                    <a:ext uri="{9D8B030D-6E8A-4147-A177-3AD203B41FA5}">
                      <a16:colId xmlns:a16="http://schemas.microsoft.com/office/drawing/2014/main" val="7705304"/>
                    </a:ext>
                  </a:extLst>
                </a:gridCol>
                <a:gridCol w="1222060">
                  <a:extLst>
                    <a:ext uri="{9D8B030D-6E8A-4147-A177-3AD203B41FA5}">
                      <a16:colId xmlns:a16="http://schemas.microsoft.com/office/drawing/2014/main" val="798522041"/>
                    </a:ext>
                  </a:extLst>
                </a:gridCol>
              </a:tblGrid>
              <a:tr h="350359">
                <a:tc>
                  <a:txBody>
                    <a:bodyPr/>
                    <a:lstStyle/>
                    <a:p>
                      <a:r>
                        <a:rPr lang="en-US" dirty="0"/>
                        <a:t>species</a:t>
                      </a:r>
                    </a:p>
                  </a:txBody>
                  <a:tcPr/>
                </a:tc>
                <a:tc>
                  <a:txBody>
                    <a:bodyPr/>
                    <a:lstStyle/>
                    <a:p>
                      <a:r>
                        <a:rPr lang="en-US" dirty="0"/>
                        <a:t>gender</a:t>
                      </a:r>
                    </a:p>
                  </a:txBody>
                  <a:tcPr/>
                </a:tc>
                <a:tc>
                  <a:txBody>
                    <a:bodyPr/>
                    <a:lstStyle/>
                    <a:p>
                      <a:r>
                        <a:rPr lang="en-US" dirty="0"/>
                        <a:t>n</a:t>
                      </a:r>
                    </a:p>
                  </a:txBody>
                  <a:tcPr/>
                </a:tc>
                <a:tc>
                  <a:txBody>
                    <a:bodyPr/>
                    <a:lstStyle/>
                    <a:p>
                      <a:r>
                        <a:rPr lang="en-US" dirty="0"/>
                        <a:t>proportion</a:t>
                      </a:r>
                    </a:p>
                  </a:txBody>
                  <a:tcPr/>
                </a:tc>
                <a:extLst>
                  <a:ext uri="{0D108BD9-81ED-4DB2-BD59-A6C34878D82A}">
                    <a16:rowId xmlns:a16="http://schemas.microsoft.com/office/drawing/2014/main" val="1222777425"/>
                  </a:ext>
                </a:extLst>
              </a:tr>
              <a:tr h="350359">
                <a:tc>
                  <a:txBody>
                    <a:bodyPr/>
                    <a:lstStyle/>
                    <a:p>
                      <a:r>
                        <a:rPr lang="en-US" dirty="0"/>
                        <a:t>Human</a:t>
                      </a:r>
                    </a:p>
                  </a:txBody>
                  <a:tcPr>
                    <a:solidFill>
                      <a:schemeClr val="accent2">
                        <a:lumMod val="20000"/>
                        <a:lumOff val="80000"/>
                      </a:schemeClr>
                    </a:solidFill>
                  </a:tcPr>
                </a:tc>
                <a:tc>
                  <a:txBody>
                    <a:bodyPr/>
                    <a:lstStyle/>
                    <a:p>
                      <a:r>
                        <a:rPr lang="en-US" dirty="0"/>
                        <a:t>male</a:t>
                      </a:r>
                    </a:p>
                  </a:txBody>
                  <a:tcPr>
                    <a:solidFill>
                      <a:schemeClr val="accent2">
                        <a:lumMod val="20000"/>
                        <a:lumOff val="80000"/>
                      </a:schemeClr>
                    </a:solidFill>
                  </a:tcPr>
                </a:tc>
                <a:tc>
                  <a:txBody>
                    <a:bodyPr/>
                    <a:lstStyle/>
                    <a:p>
                      <a:r>
                        <a:rPr lang="en-US" dirty="0"/>
                        <a:t>26</a:t>
                      </a:r>
                    </a:p>
                  </a:txBody>
                  <a:tcPr>
                    <a:solidFill>
                      <a:schemeClr val="accent2">
                        <a:lumMod val="20000"/>
                        <a:lumOff val="80000"/>
                      </a:schemeClr>
                    </a:solidFill>
                  </a:tcPr>
                </a:tc>
                <a:tc>
                  <a:txBody>
                    <a:bodyPr/>
                    <a:lstStyle/>
                    <a:p>
                      <a:r>
                        <a:rPr lang="en-US" dirty="0"/>
                        <a:t>0.30</a:t>
                      </a:r>
                    </a:p>
                  </a:txBody>
                  <a:tcPr>
                    <a:solidFill>
                      <a:schemeClr val="accent2">
                        <a:lumMod val="20000"/>
                        <a:lumOff val="80000"/>
                      </a:schemeClr>
                    </a:solidFill>
                  </a:tcPr>
                </a:tc>
                <a:extLst>
                  <a:ext uri="{0D108BD9-81ED-4DB2-BD59-A6C34878D82A}">
                    <a16:rowId xmlns:a16="http://schemas.microsoft.com/office/drawing/2014/main" val="821424310"/>
                  </a:ext>
                </a:extLst>
              </a:tr>
              <a:tr h="350359">
                <a:tc>
                  <a:txBody>
                    <a:bodyPr/>
                    <a:lstStyle/>
                    <a:p>
                      <a:r>
                        <a:rPr lang="en-US" dirty="0"/>
                        <a:t>Human</a:t>
                      </a:r>
                    </a:p>
                  </a:txBody>
                  <a:tcPr>
                    <a:solidFill>
                      <a:schemeClr val="accent2">
                        <a:lumMod val="20000"/>
                        <a:lumOff val="80000"/>
                      </a:schemeClr>
                    </a:solidFill>
                  </a:tcPr>
                </a:tc>
                <a:tc>
                  <a:txBody>
                    <a:bodyPr/>
                    <a:lstStyle/>
                    <a:p>
                      <a:r>
                        <a:rPr lang="en-US" dirty="0"/>
                        <a:t>female</a:t>
                      </a:r>
                    </a:p>
                  </a:txBody>
                  <a:tcPr>
                    <a:solidFill>
                      <a:schemeClr val="accent2">
                        <a:lumMod val="20000"/>
                        <a:lumOff val="80000"/>
                      </a:schemeClr>
                    </a:solidFill>
                  </a:tcPr>
                </a:tc>
                <a:tc>
                  <a:txBody>
                    <a:bodyPr/>
                    <a:lstStyle/>
                    <a:p>
                      <a:r>
                        <a:rPr lang="en-US" dirty="0"/>
                        <a:t>9</a:t>
                      </a:r>
                    </a:p>
                  </a:txBody>
                  <a:tcPr>
                    <a:solidFill>
                      <a:schemeClr val="accent2">
                        <a:lumMod val="20000"/>
                        <a:lumOff val="80000"/>
                      </a:schemeClr>
                    </a:solidFill>
                  </a:tcPr>
                </a:tc>
                <a:tc>
                  <a:txBody>
                    <a:bodyPr/>
                    <a:lstStyle/>
                    <a:p>
                      <a:r>
                        <a:rPr lang="en-US" dirty="0"/>
                        <a:t>0.10</a:t>
                      </a:r>
                    </a:p>
                  </a:txBody>
                  <a:tcPr>
                    <a:solidFill>
                      <a:schemeClr val="accent2">
                        <a:lumMod val="20000"/>
                        <a:lumOff val="80000"/>
                      </a:schemeClr>
                    </a:solidFill>
                  </a:tcPr>
                </a:tc>
                <a:extLst>
                  <a:ext uri="{0D108BD9-81ED-4DB2-BD59-A6C34878D82A}">
                    <a16:rowId xmlns:a16="http://schemas.microsoft.com/office/drawing/2014/main" val="128028869"/>
                  </a:ext>
                </a:extLst>
              </a:tr>
              <a:tr h="350359">
                <a:tc>
                  <a:txBody>
                    <a:bodyPr/>
                    <a:lstStyle/>
                    <a:p>
                      <a:r>
                        <a:rPr lang="en-US" dirty="0"/>
                        <a:t>Droid</a:t>
                      </a:r>
                    </a:p>
                  </a:txBody>
                  <a:tcPr>
                    <a:solidFill>
                      <a:schemeClr val="accent1">
                        <a:lumMod val="20000"/>
                        <a:lumOff val="80000"/>
                      </a:schemeClr>
                    </a:solidFill>
                  </a:tcPr>
                </a:tc>
                <a:tc>
                  <a:txBody>
                    <a:bodyPr/>
                    <a:lstStyle/>
                    <a:p>
                      <a:r>
                        <a:rPr lang="en-US" dirty="0"/>
                        <a:t>NA</a:t>
                      </a:r>
                    </a:p>
                  </a:txBody>
                  <a:tcPr>
                    <a:solidFill>
                      <a:schemeClr val="accent1">
                        <a:lumMod val="20000"/>
                        <a:lumOff val="80000"/>
                      </a:schemeClr>
                    </a:solidFill>
                  </a:tcPr>
                </a:tc>
                <a:tc>
                  <a:txBody>
                    <a:bodyPr/>
                    <a:lstStyle/>
                    <a:p>
                      <a:r>
                        <a:rPr lang="en-US" dirty="0"/>
                        <a:t>5</a:t>
                      </a:r>
                    </a:p>
                  </a:txBody>
                  <a:tcPr>
                    <a:solidFill>
                      <a:schemeClr val="accent1">
                        <a:lumMod val="20000"/>
                        <a:lumOff val="80000"/>
                      </a:schemeClr>
                    </a:solidFill>
                  </a:tcPr>
                </a:tc>
                <a:tc>
                  <a:txBody>
                    <a:bodyPr/>
                    <a:lstStyle/>
                    <a:p>
                      <a:r>
                        <a:rPr lang="en-US" dirty="0"/>
                        <a:t>0.06</a:t>
                      </a:r>
                    </a:p>
                  </a:txBody>
                  <a:tcPr>
                    <a:solidFill>
                      <a:schemeClr val="accent1">
                        <a:lumMod val="20000"/>
                        <a:lumOff val="80000"/>
                      </a:schemeClr>
                    </a:solidFill>
                  </a:tcPr>
                </a:tc>
                <a:extLst>
                  <a:ext uri="{0D108BD9-81ED-4DB2-BD59-A6C34878D82A}">
                    <a16:rowId xmlns:a16="http://schemas.microsoft.com/office/drawing/2014/main" val="3264078335"/>
                  </a:ext>
                </a:extLst>
              </a:tr>
            </a:tbl>
          </a:graphicData>
        </a:graphic>
      </p:graphicFrame>
      <p:sp>
        <p:nvSpPr>
          <p:cNvPr id="19" name="TextBox 18">
            <a:extLst>
              <a:ext uri="{FF2B5EF4-FFF2-40B4-BE49-F238E27FC236}">
                <a16:creationId xmlns:a16="http://schemas.microsoft.com/office/drawing/2014/main" id="{BFC79C7E-2714-4D4E-8A7A-26B2F78D5EA8}"/>
              </a:ext>
            </a:extLst>
          </p:cNvPr>
          <p:cNvSpPr txBox="1"/>
          <p:nvPr/>
        </p:nvSpPr>
        <p:spPr>
          <a:xfrm>
            <a:off x="1688135" y="555600"/>
            <a:ext cx="8229600" cy="1477328"/>
          </a:xfrm>
          <a:prstGeom prst="rect">
            <a:avLst/>
          </a:prstGeom>
          <a:solidFill>
            <a:schemeClr val="bg1">
              <a:lumMod val="95000"/>
            </a:schemeClr>
          </a:solidFill>
          <a:ln>
            <a:solidFill>
              <a:schemeClr val="tx1"/>
            </a:solidFill>
          </a:ln>
        </p:spPr>
        <p:txBody>
          <a:bodyPr wrap="square" rtlCol="0">
            <a:spAutoFit/>
          </a:bodyPr>
          <a:lstStyle/>
          <a:p>
            <a:r>
              <a:rPr lang="en-US" dirty="0">
                <a:solidFill>
                  <a:schemeClr val="bg2">
                    <a:lumMod val="50000"/>
                  </a:schemeClr>
                </a:solidFill>
                <a:latin typeface="Monaco" pitchFamily="2" charset="77"/>
              </a:rPr>
              <a:t>starwars%&gt;%</a:t>
            </a:r>
          </a:p>
          <a:p>
            <a:r>
              <a:rPr lang="en-US" dirty="0">
                <a:solidFill>
                  <a:schemeClr val="bg2">
                    <a:lumMod val="50000"/>
                  </a:schemeClr>
                </a:solidFill>
                <a:latin typeface="Monaco" pitchFamily="2" charset="77"/>
              </a:rPr>
              <a:t>	  group_by(species, gender)%&gt;%</a:t>
            </a:r>
          </a:p>
          <a:p>
            <a:r>
              <a:rPr lang="en-US" dirty="0">
                <a:solidFill>
                  <a:schemeClr val="bg2">
                    <a:lumMod val="50000"/>
                  </a:schemeClr>
                </a:solidFill>
                <a:latin typeface="Monaco" pitchFamily="2" charset="77"/>
              </a:rPr>
              <a:t>	  summarize(n = n())%&gt;%</a:t>
            </a:r>
          </a:p>
          <a:p>
            <a:r>
              <a:rPr lang="en-US" dirty="0">
                <a:solidFill>
                  <a:schemeClr val="tx2"/>
                </a:solidFill>
                <a:latin typeface="Monaco" pitchFamily="2" charset="77"/>
              </a:rPr>
              <a:t>	  </a:t>
            </a:r>
            <a:r>
              <a:rPr lang="en-US" dirty="0">
                <a:solidFill>
                  <a:schemeClr val="accent1"/>
                </a:solidFill>
                <a:latin typeface="Monaco" pitchFamily="2" charset="77"/>
              </a:rPr>
              <a:t>ungroup()%&gt;%</a:t>
            </a:r>
          </a:p>
          <a:p>
            <a:r>
              <a:rPr lang="en-US" dirty="0">
                <a:solidFill>
                  <a:schemeClr val="bg2">
                    <a:lumMod val="50000"/>
                  </a:schemeClr>
                </a:solidFill>
                <a:latin typeface="Monaco" pitchFamily="2" charset="77"/>
              </a:rPr>
              <a:t>	  mutate(proportion = n/sum(n))</a:t>
            </a:r>
          </a:p>
        </p:txBody>
      </p:sp>
      <p:sp>
        <p:nvSpPr>
          <p:cNvPr id="16" name="Title 1">
            <a:extLst>
              <a:ext uri="{FF2B5EF4-FFF2-40B4-BE49-F238E27FC236}">
                <a16:creationId xmlns:a16="http://schemas.microsoft.com/office/drawing/2014/main" id="{3E828360-E198-2249-9D56-5FF1D950697E}"/>
              </a:ext>
            </a:extLst>
          </p:cNvPr>
          <p:cNvSpPr>
            <a:spLocks noGrp="1"/>
          </p:cNvSpPr>
          <p:nvPr>
            <p:ph type="title"/>
          </p:nvPr>
        </p:nvSpPr>
        <p:spPr>
          <a:xfrm>
            <a:off x="875071" y="5102072"/>
            <a:ext cx="10441858" cy="646332"/>
          </a:xfrm>
        </p:spPr>
        <p:txBody>
          <a:bodyPr>
            <a:normAutofit fontScale="90000"/>
          </a:bodyPr>
          <a:lstStyle/>
          <a:p>
            <a:pPr algn="ctr"/>
            <a:r>
              <a:rPr lang="en-US" dirty="0">
                <a:solidFill>
                  <a:schemeClr val="accent2"/>
                </a:solidFill>
              </a:rPr>
              <a:t>ungroup() </a:t>
            </a:r>
            <a:r>
              <a:rPr lang="en-US" dirty="0"/>
              <a:t>removes the group encoding from the data. Now, n/sum(n) is dividing the row n by the sum of ALL n values.</a:t>
            </a:r>
            <a:endParaRPr lang="en-US" b="1" i="1" dirty="0"/>
          </a:p>
        </p:txBody>
      </p:sp>
    </p:spTree>
    <p:extLst>
      <p:ext uri="{BB962C8B-B14F-4D97-AF65-F5344CB8AC3E}">
        <p14:creationId xmlns:p14="http://schemas.microsoft.com/office/powerpoint/2010/main" val="14062254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descr="Image">
            <a:extLst>
              <a:ext uri="{FF2B5EF4-FFF2-40B4-BE49-F238E27FC236}">
                <a16:creationId xmlns:a16="http://schemas.microsoft.com/office/drawing/2014/main" id="{B16E4B43-2EF5-C14F-9768-D48B4D810815}"/>
              </a:ext>
            </a:extLst>
          </p:cNvPr>
          <p:cNvPicPr>
            <a:picLocks noChangeAspect="1"/>
          </p:cNvPicPr>
          <p:nvPr/>
        </p:nvPicPr>
        <p:blipFill>
          <a:blip r:embed="rId2">
            <a:extLst/>
          </a:blip>
          <a:stretch>
            <a:fillRect/>
          </a:stretch>
        </p:blipFill>
        <p:spPr>
          <a:xfrm>
            <a:off x="482930" y="2457933"/>
            <a:ext cx="2155889" cy="2155889"/>
          </a:xfrm>
          <a:prstGeom prst="rect">
            <a:avLst/>
          </a:prstGeom>
          <a:ln w="12700">
            <a:miter lim="400000"/>
          </a:ln>
        </p:spPr>
      </p:pic>
      <p:pic>
        <p:nvPicPr>
          <p:cNvPr id="8" name="Content Placeholder 4">
            <a:extLst>
              <a:ext uri="{FF2B5EF4-FFF2-40B4-BE49-F238E27FC236}">
                <a16:creationId xmlns:a16="http://schemas.microsoft.com/office/drawing/2014/main" id="{F027FDCA-9447-D94D-AA51-402A666D9F9E}"/>
              </a:ext>
            </a:extLst>
          </p:cNvPr>
          <p:cNvPicPr>
            <a:picLocks noChangeAspect="1"/>
          </p:cNvPicPr>
          <p:nvPr/>
        </p:nvPicPr>
        <p:blipFill>
          <a:blip r:embed="rId3"/>
          <a:stretch>
            <a:fillRect/>
          </a:stretch>
        </p:blipFill>
        <p:spPr>
          <a:xfrm>
            <a:off x="960066" y="1864526"/>
            <a:ext cx="1201615" cy="1392261"/>
          </a:xfrm>
          <a:prstGeom prst="rect">
            <a:avLst/>
          </a:prstGeom>
        </p:spPr>
      </p:pic>
      <p:sp>
        <p:nvSpPr>
          <p:cNvPr id="9" name="TextBox 8">
            <a:extLst>
              <a:ext uri="{FF2B5EF4-FFF2-40B4-BE49-F238E27FC236}">
                <a16:creationId xmlns:a16="http://schemas.microsoft.com/office/drawing/2014/main" id="{1DBE30BF-2D00-EE43-9ACC-7C08A27A8E76}"/>
              </a:ext>
            </a:extLst>
          </p:cNvPr>
          <p:cNvSpPr txBox="1"/>
          <p:nvPr/>
        </p:nvSpPr>
        <p:spPr>
          <a:xfrm>
            <a:off x="4191990" y="878774"/>
            <a:ext cx="184731" cy="369332"/>
          </a:xfrm>
          <a:prstGeom prst="rect">
            <a:avLst/>
          </a:prstGeom>
          <a:noFill/>
        </p:spPr>
        <p:txBody>
          <a:bodyPr wrap="none" rtlCol="0">
            <a:spAutoFit/>
          </a:bodyPr>
          <a:lstStyle/>
          <a:p>
            <a:endParaRPr lang="en-US" dirty="0"/>
          </a:p>
        </p:txBody>
      </p:sp>
      <p:sp>
        <p:nvSpPr>
          <p:cNvPr id="10" name="TextBox 9">
            <a:extLst>
              <a:ext uri="{FF2B5EF4-FFF2-40B4-BE49-F238E27FC236}">
                <a16:creationId xmlns:a16="http://schemas.microsoft.com/office/drawing/2014/main" id="{31464C6D-852A-B546-A384-FAA9FFEE5568}"/>
              </a:ext>
            </a:extLst>
          </p:cNvPr>
          <p:cNvSpPr txBox="1"/>
          <p:nvPr/>
        </p:nvSpPr>
        <p:spPr>
          <a:xfrm>
            <a:off x="2528275" y="2656622"/>
            <a:ext cx="9060873" cy="1200329"/>
          </a:xfrm>
          <a:prstGeom prst="rect">
            <a:avLst/>
          </a:prstGeom>
          <a:noFill/>
        </p:spPr>
        <p:txBody>
          <a:bodyPr wrap="square" rtlCol="0">
            <a:spAutoFit/>
          </a:bodyPr>
          <a:lstStyle/>
          <a:p>
            <a:pPr lvl="1"/>
            <a:r>
              <a:rPr lang="en-US" sz="2400" dirty="0"/>
              <a:t>These slides presented you with some basic demonstrations of the dplyr commands. See the </a:t>
            </a:r>
            <a:r>
              <a:rPr lang="en-US" sz="2400" dirty="0">
                <a:hlinkClick r:id="rId4"/>
              </a:rPr>
              <a:t>tidyverse.org </a:t>
            </a:r>
            <a:r>
              <a:rPr lang="en-US" sz="2400" dirty="0"/>
              <a:t>documentation for more information on </a:t>
            </a:r>
            <a:r>
              <a:rPr lang="en-US" sz="2400" dirty="0">
                <a:solidFill>
                  <a:schemeClr val="accent2"/>
                </a:solidFill>
                <a:hlinkClick r:id="rId5"/>
              </a:rPr>
              <a:t>group_by()</a:t>
            </a:r>
            <a:r>
              <a:rPr lang="en-US" sz="2400" dirty="0"/>
              <a:t> &amp; </a:t>
            </a:r>
            <a:r>
              <a:rPr lang="en-US" sz="2400" dirty="0">
                <a:solidFill>
                  <a:schemeClr val="accent2"/>
                </a:solidFill>
                <a:hlinkClick r:id="rId6"/>
              </a:rPr>
              <a:t>summarize()</a:t>
            </a:r>
            <a:r>
              <a:rPr lang="en-US" sz="2400" dirty="0"/>
              <a:t>.</a:t>
            </a:r>
          </a:p>
        </p:txBody>
      </p:sp>
    </p:spTree>
    <p:extLst>
      <p:ext uri="{BB962C8B-B14F-4D97-AF65-F5344CB8AC3E}">
        <p14:creationId xmlns:p14="http://schemas.microsoft.com/office/powerpoint/2010/main" val="18606433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descr="Image">
            <a:extLst>
              <a:ext uri="{FF2B5EF4-FFF2-40B4-BE49-F238E27FC236}">
                <a16:creationId xmlns:a16="http://schemas.microsoft.com/office/drawing/2014/main" id="{B16E4B43-2EF5-C14F-9768-D48B4D810815}"/>
              </a:ext>
            </a:extLst>
          </p:cNvPr>
          <p:cNvPicPr>
            <a:picLocks noChangeAspect="1"/>
          </p:cNvPicPr>
          <p:nvPr/>
        </p:nvPicPr>
        <p:blipFill>
          <a:blip r:embed="rId2">
            <a:extLst/>
          </a:blip>
          <a:stretch>
            <a:fillRect/>
          </a:stretch>
        </p:blipFill>
        <p:spPr>
          <a:xfrm>
            <a:off x="482930" y="2457933"/>
            <a:ext cx="2155889" cy="2155889"/>
          </a:xfrm>
          <a:prstGeom prst="rect">
            <a:avLst/>
          </a:prstGeom>
          <a:ln w="12700">
            <a:miter lim="400000"/>
          </a:ln>
        </p:spPr>
      </p:pic>
      <p:pic>
        <p:nvPicPr>
          <p:cNvPr id="8" name="Content Placeholder 4">
            <a:extLst>
              <a:ext uri="{FF2B5EF4-FFF2-40B4-BE49-F238E27FC236}">
                <a16:creationId xmlns:a16="http://schemas.microsoft.com/office/drawing/2014/main" id="{F027FDCA-9447-D94D-AA51-402A666D9F9E}"/>
              </a:ext>
            </a:extLst>
          </p:cNvPr>
          <p:cNvPicPr>
            <a:picLocks noChangeAspect="1"/>
          </p:cNvPicPr>
          <p:nvPr/>
        </p:nvPicPr>
        <p:blipFill>
          <a:blip r:embed="rId3"/>
          <a:stretch>
            <a:fillRect/>
          </a:stretch>
        </p:blipFill>
        <p:spPr>
          <a:xfrm>
            <a:off x="960066" y="1864526"/>
            <a:ext cx="1201615" cy="1392261"/>
          </a:xfrm>
          <a:prstGeom prst="rect">
            <a:avLst/>
          </a:prstGeom>
        </p:spPr>
      </p:pic>
      <p:sp>
        <p:nvSpPr>
          <p:cNvPr id="9" name="TextBox 8">
            <a:extLst>
              <a:ext uri="{FF2B5EF4-FFF2-40B4-BE49-F238E27FC236}">
                <a16:creationId xmlns:a16="http://schemas.microsoft.com/office/drawing/2014/main" id="{1DBE30BF-2D00-EE43-9ACC-7C08A27A8E76}"/>
              </a:ext>
            </a:extLst>
          </p:cNvPr>
          <p:cNvSpPr txBox="1"/>
          <p:nvPr/>
        </p:nvSpPr>
        <p:spPr>
          <a:xfrm>
            <a:off x="4191990" y="878774"/>
            <a:ext cx="184731" cy="369332"/>
          </a:xfrm>
          <a:prstGeom prst="rect">
            <a:avLst/>
          </a:prstGeom>
          <a:noFill/>
        </p:spPr>
        <p:txBody>
          <a:bodyPr wrap="none" rtlCol="0">
            <a:spAutoFit/>
          </a:bodyPr>
          <a:lstStyle/>
          <a:p>
            <a:endParaRPr lang="en-US" dirty="0"/>
          </a:p>
        </p:txBody>
      </p:sp>
      <p:sp>
        <p:nvSpPr>
          <p:cNvPr id="10" name="TextBox 9">
            <a:extLst>
              <a:ext uri="{FF2B5EF4-FFF2-40B4-BE49-F238E27FC236}">
                <a16:creationId xmlns:a16="http://schemas.microsoft.com/office/drawing/2014/main" id="{31464C6D-852A-B546-A384-FAA9FFEE5568}"/>
              </a:ext>
            </a:extLst>
          </p:cNvPr>
          <p:cNvSpPr txBox="1"/>
          <p:nvPr/>
        </p:nvSpPr>
        <p:spPr>
          <a:xfrm>
            <a:off x="2645731" y="1864526"/>
            <a:ext cx="8586203" cy="2862322"/>
          </a:xfrm>
          <a:prstGeom prst="rect">
            <a:avLst/>
          </a:prstGeom>
          <a:noFill/>
        </p:spPr>
        <p:txBody>
          <a:bodyPr wrap="square" rtlCol="0">
            <a:spAutoFit/>
          </a:bodyPr>
          <a:lstStyle/>
          <a:p>
            <a:r>
              <a:rPr lang="en-US" sz="3000" dirty="0"/>
              <a:t>The group_by() and summarize() commands are part of the </a:t>
            </a:r>
            <a:r>
              <a:rPr lang="en-US" sz="3000" dirty="0">
                <a:solidFill>
                  <a:schemeClr val="accent2"/>
                </a:solidFill>
              </a:rPr>
              <a:t>dplyr</a:t>
            </a:r>
            <a:r>
              <a:rPr lang="en-US" sz="3000" dirty="0"/>
              <a:t> package.</a:t>
            </a:r>
          </a:p>
          <a:p>
            <a:endParaRPr lang="en-US" sz="3000" dirty="0"/>
          </a:p>
          <a:p>
            <a:r>
              <a:rPr lang="en-US" sz="3000" dirty="0"/>
              <a:t>These commands can be combined in order to perform operations on rows which are grouped by common attributes.</a:t>
            </a:r>
          </a:p>
        </p:txBody>
      </p:sp>
    </p:spTree>
    <p:extLst>
      <p:ext uri="{BB962C8B-B14F-4D97-AF65-F5344CB8AC3E}">
        <p14:creationId xmlns:p14="http://schemas.microsoft.com/office/powerpoint/2010/main" val="65809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DBE30BF-2D00-EE43-9ACC-7C08A27A8E76}"/>
              </a:ext>
            </a:extLst>
          </p:cNvPr>
          <p:cNvSpPr txBox="1"/>
          <p:nvPr/>
        </p:nvSpPr>
        <p:spPr>
          <a:xfrm>
            <a:off x="4191990" y="878774"/>
            <a:ext cx="184731" cy="369332"/>
          </a:xfrm>
          <a:prstGeom prst="rect">
            <a:avLst/>
          </a:prstGeom>
          <a:noFill/>
        </p:spPr>
        <p:txBody>
          <a:bodyPr wrap="none" rtlCol="0">
            <a:spAutoFit/>
          </a:bodyPr>
          <a:lstStyle/>
          <a:p>
            <a:endParaRPr lang="en-US" dirty="0"/>
          </a:p>
        </p:txBody>
      </p:sp>
      <p:sp>
        <p:nvSpPr>
          <p:cNvPr id="6" name="TextBox 5">
            <a:extLst>
              <a:ext uri="{FF2B5EF4-FFF2-40B4-BE49-F238E27FC236}">
                <a16:creationId xmlns:a16="http://schemas.microsoft.com/office/drawing/2014/main" id="{EC16A8E6-C844-FE49-8653-4EB0626AFD47}"/>
              </a:ext>
            </a:extLst>
          </p:cNvPr>
          <p:cNvSpPr txBox="1"/>
          <p:nvPr/>
        </p:nvSpPr>
        <p:spPr>
          <a:xfrm>
            <a:off x="2666250" y="4181831"/>
            <a:ext cx="6698947" cy="646331"/>
          </a:xfrm>
          <a:prstGeom prst="rect">
            <a:avLst/>
          </a:prstGeom>
          <a:solidFill>
            <a:schemeClr val="bg1">
              <a:lumMod val="95000"/>
            </a:schemeClr>
          </a:solidFill>
          <a:ln>
            <a:solidFill>
              <a:schemeClr val="tx1"/>
            </a:solidFill>
          </a:ln>
        </p:spPr>
        <p:txBody>
          <a:bodyPr wrap="square" rtlCol="0">
            <a:spAutoFit/>
          </a:bodyPr>
          <a:lstStyle/>
          <a:p>
            <a:r>
              <a:rPr lang="en-US" dirty="0">
                <a:solidFill>
                  <a:schemeClr val="accent1"/>
                </a:solidFill>
                <a:latin typeface="Monaco" pitchFamily="2" charset="77"/>
              </a:rPr>
              <a:t>install.packages(dplyr)</a:t>
            </a:r>
          </a:p>
          <a:p>
            <a:r>
              <a:rPr lang="en-US" dirty="0">
                <a:solidFill>
                  <a:schemeClr val="accent1"/>
                </a:solidFill>
                <a:latin typeface="Monaco" pitchFamily="2" charset="77"/>
              </a:rPr>
              <a:t>library(dplyr)</a:t>
            </a:r>
          </a:p>
        </p:txBody>
      </p:sp>
      <p:sp>
        <p:nvSpPr>
          <p:cNvPr id="2" name="TextBox 1">
            <a:extLst>
              <a:ext uri="{FF2B5EF4-FFF2-40B4-BE49-F238E27FC236}">
                <a16:creationId xmlns:a16="http://schemas.microsoft.com/office/drawing/2014/main" id="{0BCBAF44-D628-0F45-9EFC-7BBFB346E7F7}"/>
              </a:ext>
            </a:extLst>
          </p:cNvPr>
          <p:cNvSpPr txBox="1"/>
          <p:nvPr/>
        </p:nvSpPr>
        <p:spPr>
          <a:xfrm>
            <a:off x="2516349" y="1954467"/>
            <a:ext cx="8071060" cy="1938992"/>
          </a:xfrm>
          <a:prstGeom prst="rect">
            <a:avLst/>
          </a:prstGeom>
          <a:noFill/>
        </p:spPr>
        <p:txBody>
          <a:bodyPr wrap="square" rtlCol="0">
            <a:spAutoFit/>
          </a:bodyPr>
          <a:lstStyle/>
          <a:p>
            <a:r>
              <a:rPr lang="en-US" sz="3000" dirty="0"/>
              <a:t>You can follow along by typing &amp; executing the code that is presented in each slide.</a:t>
            </a:r>
          </a:p>
          <a:p>
            <a:endParaRPr lang="en-US" sz="3000" dirty="0"/>
          </a:p>
          <a:p>
            <a:r>
              <a:rPr lang="en-US" sz="3000" dirty="0"/>
              <a:t>Code is shown in grey text boxes, like this:</a:t>
            </a:r>
          </a:p>
        </p:txBody>
      </p:sp>
      <p:pic>
        <p:nvPicPr>
          <p:cNvPr id="7" name="Content Placeholder 4">
            <a:extLst>
              <a:ext uri="{FF2B5EF4-FFF2-40B4-BE49-F238E27FC236}">
                <a16:creationId xmlns:a16="http://schemas.microsoft.com/office/drawing/2014/main" id="{43F754E0-3322-7B45-A753-FC391F572C78}"/>
              </a:ext>
            </a:extLst>
          </p:cNvPr>
          <p:cNvPicPr>
            <a:picLocks noChangeAspect="1"/>
          </p:cNvPicPr>
          <p:nvPr/>
        </p:nvPicPr>
        <p:blipFill>
          <a:blip r:embed="rId2"/>
          <a:stretch>
            <a:fillRect/>
          </a:stretch>
        </p:blipFill>
        <p:spPr>
          <a:xfrm>
            <a:off x="10758850" y="144048"/>
            <a:ext cx="1201615" cy="1392261"/>
          </a:xfrm>
          <a:prstGeom prst="rect">
            <a:avLst/>
          </a:prstGeom>
        </p:spPr>
      </p:pic>
    </p:spTree>
    <p:extLst>
      <p:ext uri="{BB962C8B-B14F-4D97-AF65-F5344CB8AC3E}">
        <p14:creationId xmlns:p14="http://schemas.microsoft.com/office/powerpoint/2010/main" val="32390842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DD815D3-F7F3-0145-A8AD-061C453AC4AB}"/>
              </a:ext>
            </a:extLst>
          </p:cNvPr>
          <p:cNvPicPr>
            <a:picLocks noChangeAspect="1"/>
          </p:cNvPicPr>
          <p:nvPr/>
        </p:nvPicPr>
        <p:blipFill>
          <a:blip r:embed="rId2"/>
          <a:stretch>
            <a:fillRect/>
          </a:stretch>
        </p:blipFill>
        <p:spPr>
          <a:xfrm>
            <a:off x="1330977" y="2586342"/>
            <a:ext cx="9530045" cy="3964790"/>
          </a:xfrm>
          <a:prstGeom prst="rect">
            <a:avLst/>
          </a:prstGeom>
        </p:spPr>
      </p:pic>
      <p:sp>
        <p:nvSpPr>
          <p:cNvPr id="9" name="TextBox 8">
            <a:extLst>
              <a:ext uri="{FF2B5EF4-FFF2-40B4-BE49-F238E27FC236}">
                <a16:creationId xmlns:a16="http://schemas.microsoft.com/office/drawing/2014/main" id="{F8AE19C1-3076-5147-972B-BD11CB399BE4}"/>
              </a:ext>
            </a:extLst>
          </p:cNvPr>
          <p:cNvSpPr txBox="1"/>
          <p:nvPr/>
        </p:nvSpPr>
        <p:spPr>
          <a:xfrm>
            <a:off x="2544840" y="1414994"/>
            <a:ext cx="6698947" cy="646331"/>
          </a:xfrm>
          <a:prstGeom prst="rect">
            <a:avLst/>
          </a:prstGeom>
          <a:solidFill>
            <a:schemeClr val="bg1">
              <a:lumMod val="95000"/>
            </a:schemeClr>
          </a:solidFill>
          <a:ln>
            <a:solidFill>
              <a:schemeClr val="tx1"/>
            </a:solidFill>
          </a:ln>
        </p:spPr>
        <p:txBody>
          <a:bodyPr wrap="square" rtlCol="0">
            <a:spAutoFit/>
          </a:bodyPr>
          <a:lstStyle/>
          <a:p>
            <a:r>
              <a:rPr lang="en-US" dirty="0">
                <a:solidFill>
                  <a:schemeClr val="accent1"/>
                </a:solidFill>
                <a:latin typeface="Monaco" pitchFamily="2" charset="77"/>
              </a:rPr>
              <a:t>library(dplyr)</a:t>
            </a:r>
          </a:p>
          <a:p>
            <a:r>
              <a:rPr lang="en-US" dirty="0">
                <a:solidFill>
                  <a:schemeClr val="accent1"/>
                </a:solidFill>
                <a:latin typeface="Monaco" pitchFamily="2" charset="77"/>
              </a:rPr>
              <a:t>data(starwars)</a:t>
            </a:r>
          </a:p>
        </p:txBody>
      </p:sp>
      <p:pic>
        <p:nvPicPr>
          <p:cNvPr id="12" name="Content Placeholder 4">
            <a:extLst>
              <a:ext uri="{FF2B5EF4-FFF2-40B4-BE49-F238E27FC236}">
                <a16:creationId xmlns:a16="http://schemas.microsoft.com/office/drawing/2014/main" id="{EB5ACB59-9B67-DA40-951E-2BD84A4DA80C}"/>
              </a:ext>
            </a:extLst>
          </p:cNvPr>
          <p:cNvPicPr>
            <a:picLocks noChangeAspect="1"/>
          </p:cNvPicPr>
          <p:nvPr/>
        </p:nvPicPr>
        <p:blipFill>
          <a:blip r:embed="rId3"/>
          <a:stretch>
            <a:fillRect/>
          </a:stretch>
        </p:blipFill>
        <p:spPr>
          <a:xfrm>
            <a:off x="10758850" y="144048"/>
            <a:ext cx="1201615" cy="1392261"/>
          </a:xfrm>
          <a:prstGeom prst="rect">
            <a:avLst/>
          </a:prstGeom>
        </p:spPr>
      </p:pic>
      <p:sp>
        <p:nvSpPr>
          <p:cNvPr id="13" name="Title 1">
            <a:extLst>
              <a:ext uri="{FF2B5EF4-FFF2-40B4-BE49-F238E27FC236}">
                <a16:creationId xmlns:a16="http://schemas.microsoft.com/office/drawing/2014/main" id="{2B0AB564-C420-1B47-92F4-DEF817E35511}"/>
              </a:ext>
            </a:extLst>
          </p:cNvPr>
          <p:cNvSpPr>
            <a:spLocks noGrp="1"/>
          </p:cNvSpPr>
          <p:nvPr>
            <p:ph type="title"/>
          </p:nvPr>
        </p:nvSpPr>
        <p:spPr>
          <a:xfrm>
            <a:off x="316991" y="365126"/>
            <a:ext cx="10810187" cy="646332"/>
          </a:xfrm>
        </p:spPr>
        <p:txBody>
          <a:bodyPr>
            <a:normAutofit/>
          </a:bodyPr>
          <a:lstStyle/>
          <a:p>
            <a:r>
              <a:rPr lang="en-US" sz="3600" dirty="0"/>
              <a:t>These examples use </a:t>
            </a:r>
            <a:r>
              <a:rPr lang="en-US" sz="3600" dirty="0" err="1"/>
              <a:t>dplyr’s</a:t>
            </a:r>
            <a:r>
              <a:rPr lang="en-US" sz="3600" dirty="0"/>
              <a:t> built-in </a:t>
            </a:r>
            <a:r>
              <a:rPr lang="en-US" sz="3600" dirty="0">
                <a:solidFill>
                  <a:schemeClr val="accent2"/>
                </a:solidFill>
              </a:rPr>
              <a:t>starwars</a:t>
            </a:r>
            <a:r>
              <a:rPr lang="en-US" sz="3600" dirty="0"/>
              <a:t> dataset</a:t>
            </a:r>
          </a:p>
        </p:txBody>
      </p:sp>
    </p:spTree>
    <p:extLst>
      <p:ext uri="{BB962C8B-B14F-4D97-AF65-F5344CB8AC3E}">
        <p14:creationId xmlns:p14="http://schemas.microsoft.com/office/powerpoint/2010/main" val="2291625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2EE9-3202-1B45-8F6D-281615407CCB}"/>
              </a:ext>
            </a:extLst>
          </p:cNvPr>
          <p:cNvSpPr>
            <a:spLocks noGrp="1"/>
          </p:cNvSpPr>
          <p:nvPr>
            <p:ph type="title"/>
          </p:nvPr>
        </p:nvSpPr>
        <p:spPr>
          <a:xfrm>
            <a:off x="316992" y="365126"/>
            <a:ext cx="10441858" cy="646332"/>
          </a:xfrm>
        </p:spPr>
        <p:txBody>
          <a:bodyPr>
            <a:normAutofit fontScale="90000"/>
          </a:bodyPr>
          <a:lstStyle/>
          <a:p>
            <a:r>
              <a:rPr lang="en-US" dirty="0">
                <a:solidFill>
                  <a:schemeClr val="accent2"/>
                </a:solidFill>
              </a:rPr>
              <a:t>summarize() </a:t>
            </a:r>
            <a:r>
              <a:rPr lang="en-US" dirty="0"/>
              <a:t>is used to summarize multiple observations into a single value</a:t>
            </a:r>
          </a:p>
        </p:txBody>
      </p:sp>
      <p:pic>
        <p:nvPicPr>
          <p:cNvPr id="5" name="Content Placeholder 4">
            <a:extLst>
              <a:ext uri="{FF2B5EF4-FFF2-40B4-BE49-F238E27FC236}">
                <a16:creationId xmlns:a16="http://schemas.microsoft.com/office/drawing/2014/main" id="{DC038D8F-5D8F-4D4E-A111-F7B61A8B2344}"/>
              </a:ext>
            </a:extLst>
          </p:cNvPr>
          <p:cNvPicPr>
            <a:picLocks noGrp="1" noChangeAspect="1"/>
          </p:cNvPicPr>
          <p:nvPr>
            <p:ph idx="1"/>
          </p:nvPr>
        </p:nvPicPr>
        <p:blipFill>
          <a:blip r:embed="rId3"/>
          <a:stretch>
            <a:fillRect/>
          </a:stretch>
        </p:blipFill>
        <p:spPr>
          <a:xfrm>
            <a:off x="10758850" y="144048"/>
            <a:ext cx="1201615" cy="1392261"/>
          </a:xfrm>
          <a:prstGeom prst="rect">
            <a:avLst/>
          </a:prstGeom>
        </p:spPr>
      </p:pic>
      <p:sp>
        <p:nvSpPr>
          <p:cNvPr id="3" name="TextBox 2">
            <a:extLst>
              <a:ext uri="{FF2B5EF4-FFF2-40B4-BE49-F238E27FC236}">
                <a16:creationId xmlns:a16="http://schemas.microsoft.com/office/drawing/2014/main" id="{8C52D537-A65F-E94B-97B5-2B4EB164EC51}"/>
              </a:ext>
            </a:extLst>
          </p:cNvPr>
          <p:cNvSpPr txBox="1"/>
          <p:nvPr/>
        </p:nvSpPr>
        <p:spPr>
          <a:xfrm>
            <a:off x="1981200" y="1627489"/>
            <a:ext cx="8229600" cy="646331"/>
          </a:xfrm>
          <a:prstGeom prst="rect">
            <a:avLst/>
          </a:prstGeom>
          <a:solidFill>
            <a:schemeClr val="bg1">
              <a:lumMod val="95000"/>
            </a:schemeClr>
          </a:solidFill>
          <a:ln>
            <a:solidFill>
              <a:schemeClr val="tx1"/>
            </a:solidFill>
          </a:ln>
        </p:spPr>
        <p:txBody>
          <a:bodyPr wrap="square" rtlCol="0">
            <a:spAutoFit/>
          </a:bodyPr>
          <a:lstStyle/>
          <a:p>
            <a:r>
              <a:rPr lang="en-US" dirty="0">
                <a:solidFill>
                  <a:schemeClr val="accent1"/>
                </a:solidFill>
                <a:latin typeface="Monaco" pitchFamily="2" charset="77"/>
              </a:rPr>
              <a:t>starwars%&gt;%</a:t>
            </a:r>
          </a:p>
          <a:p>
            <a:r>
              <a:rPr lang="en-US" dirty="0">
                <a:solidFill>
                  <a:schemeClr val="bg2">
                    <a:lumMod val="75000"/>
                  </a:schemeClr>
                </a:solidFill>
                <a:latin typeface="Monaco" pitchFamily="2" charset="77"/>
              </a:rPr>
              <a:t>	 </a:t>
            </a:r>
            <a:r>
              <a:rPr lang="en-US" dirty="0">
                <a:solidFill>
                  <a:schemeClr val="accent1"/>
                </a:solidFill>
                <a:latin typeface="Monaco" pitchFamily="2" charset="77"/>
              </a:rPr>
              <a:t>summarize(</a:t>
            </a:r>
            <a:r>
              <a:rPr lang="en-US" dirty="0" err="1">
                <a:solidFill>
                  <a:schemeClr val="accent1"/>
                </a:solidFill>
                <a:latin typeface="Monaco" pitchFamily="2" charset="77"/>
              </a:rPr>
              <a:t>max.height</a:t>
            </a:r>
            <a:r>
              <a:rPr lang="en-US" dirty="0">
                <a:solidFill>
                  <a:schemeClr val="accent1"/>
                </a:solidFill>
                <a:latin typeface="Monaco" pitchFamily="2" charset="77"/>
              </a:rPr>
              <a:t> = max(height, </a:t>
            </a:r>
            <a:r>
              <a:rPr lang="en-US" dirty="0" err="1">
                <a:solidFill>
                  <a:schemeClr val="accent1"/>
                </a:solidFill>
                <a:latin typeface="Monaco" pitchFamily="2" charset="77"/>
              </a:rPr>
              <a:t>na.rm</a:t>
            </a:r>
            <a:r>
              <a:rPr lang="en-US" dirty="0">
                <a:solidFill>
                  <a:schemeClr val="accent1"/>
                </a:solidFill>
                <a:latin typeface="Monaco" pitchFamily="2" charset="77"/>
              </a:rPr>
              <a:t>=TRUE))</a:t>
            </a:r>
          </a:p>
        </p:txBody>
      </p:sp>
      <p:graphicFrame>
        <p:nvGraphicFramePr>
          <p:cNvPr id="9" name="Table 8">
            <a:extLst>
              <a:ext uri="{FF2B5EF4-FFF2-40B4-BE49-F238E27FC236}">
                <a16:creationId xmlns:a16="http://schemas.microsoft.com/office/drawing/2014/main" id="{DACB0975-FE87-BC4D-85DD-7FE0AC6E72C4}"/>
              </a:ext>
            </a:extLst>
          </p:cNvPr>
          <p:cNvGraphicFramePr>
            <a:graphicFrameLocks noGrp="1"/>
          </p:cNvGraphicFramePr>
          <p:nvPr>
            <p:extLst>
              <p:ext uri="{D42A27DB-BD31-4B8C-83A1-F6EECF244321}">
                <p14:modId xmlns:p14="http://schemas.microsoft.com/office/powerpoint/2010/main" val="2516573794"/>
              </p:ext>
            </p:extLst>
          </p:nvPr>
        </p:nvGraphicFramePr>
        <p:xfrm>
          <a:off x="3442351" y="2776480"/>
          <a:ext cx="5307296" cy="2194560"/>
        </p:xfrm>
        <a:graphic>
          <a:graphicData uri="http://schemas.openxmlformats.org/drawingml/2006/table">
            <a:tbl>
              <a:tblPr firstRow="1" bandRow="1">
                <a:tableStyleId>{F5AB1C69-6EDB-4FF4-983F-18BD219EF322}</a:tableStyleId>
              </a:tblPr>
              <a:tblGrid>
                <a:gridCol w="1856192">
                  <a:extLst>
                    <a:ext uri="{9D8B030D-6E8A-4147-A177-3AD203B41FA5}">
                      <a16:colId xmlns:a16="http://schemas.microsoft.com/office/drawing/2014/main" val="898726457"/>
                    </a:ext>
                  </a:extLst>
                </a:gridCol>
                <a:gridCol w="1104406">
                  <a:extLst>
                    <a:ext uri="{9D8B030D-6E8A-4147-A177-3AD203B41FA5}">
                      <a16:colId xmlns:a16="http://schemas.microsoft.com/office/drawing/2014/main" val="2121208669"/>
                    </a:ext>
                  </a:extLst>
                </a:gridCol>
                <a:gridCol w="1092529">
                  <a:extLst>
                    <a:ext uri="{9D8B030D-6E8A-4147-A177-3AD203B41FA5}">
                      <a16:colId xmlns:a16="http://schemas.microsoft.com/office/drawing/2014/main" val="863281667"/>
                    </a:ext>
                  </a:extLst>
                </a:gridCol>
                <a:gridCol w="1254169">
                  <a:extLst>
                    <a:ext uri="{9D8B030D-6E8A-4147-A177-3AD203B41FA5}">
                      <a16:colId xmlns:a16="http://schemas.microsoft.com/office/drawing/2014/main" val="3424900753"/>
                    </a:ext>
                  </a:extLst>
                </a:gridCol>
              </a:tblGrid>
              <a:tr h="304800">
                <a:tc>
                  <a:txBody>
                    <a:bodyPr/>
                    <a:lstStyle/>
                    <a:p>
                      <a:r>
                        <a:rPr lang="en-US" dirty="0"/>
                        <a:t>name</a:t>
                      </a:r>
                    </a:p>
                  </a:txBody>
                  <a:tcPr/>
                </a:tc>
                <a:tc>
                  <a:txBody>
                    <a:bodyPr/>
                    <a:lstStyle/>
                    <a:p>
                      <a:r>
                        <a:rPr lang="en-US" dirty="0"/>
                        <a:t>species</a:t>
                      </a:r>
                    </a:p>
                  </a:txBody>
                  <a:tcPr/>
                </a:tc>
                <a:tc>
                  <a:txBody>
                    <a:bodyPr/>
                    <a:lstStyle/>
                    <a:p>
                      <a:r>
                        <a:rPr lang="en-US" dirty="0"/>
                        <a:t>height</a:t>
                      </a:r>
                    </a:p>
                  </a:txBody>
                  <a:tcPr/>
                </a:tc>
                <a:tc>
                  <a:txBody>
                    <a:bodyPr/>
                    <a:lstStyle/>
                    <a:p>
                      <a:r>
                        <a:rPr lang="en-US" dirty="0"/>
                        <a:t>gender</a:t>
                      </a:r>
                    </a:p>
                  </a:txBody>
                  <a:tcPr/>
                </a:tc>
                <a:extLst>
                  <a:ext uri="{0D108BD9-81ED-4DB2-BD59-A6C34878D82A}">
                    <a16:rowId xmlns:a16="http://schemas.microsoft.com/office/drawing/2014/main" val="3336250746"/>
                  </a:ext>
                </a:extLst>
              </a:tr>
              <a:tr h="304800">
                <a:tc>
                  <a:txBody>
                    <a:bodyPr/>
                    <a:lstStyle/>
                    <a:p>
                      <a:r>
                        <a:rPr lang="en-US" sz="1800" u="none" strike="noStrike" kern="1200" dirty="0">
                          <a:effectLst/>
                        </a:rPr>
                        <a:t>Luke Skywalker</a:t>
                      </a:r>
                      <a:endParaRPr lang="en-US" dirty="0"/>
                    </a:p>
                  </a:txBody>
                  <a:tcPr/>
                </a:tc>
                <a:tc>
                  <a:txBody>
                    <a:bodyPr/>
                    <a:lstStyle/>
                    <a:p>
                      <a:r>
                        <a:rPr lang="en-US" dirty="0"/>
                        <a:t>Human</a:t>
                      </a:r>
                    </a:p>
                  </a:txBody>
                  <a:tcPr/>
                </a:tc>
                <a:tc>
                  <a:txBody>
                    <a:bodyPr/>
                    <a:lstStyle/>
                    <a:p>
                      <a:r>
                        <a:rPr lang="en-US" dirty="0"/>
                        <a:t>172</a:t>
                      </a:r>
                    </a:p>
                  </a:txBody>
                  <a:tcPr/>
                </a:tc>
                <a:tc>
                  <a:txBody>
                    <a:bodyPr/>
                    <a:lstStyle/>
                    <a:p>
                      <a:r>
                        <a:rPr lang="en-US" dirty="0"/>
                        <a:t>male</a:t>
                      </a:r>
                    </a:p>
                  </a:txBody>
                  <a:tcPr/>
                </a:tc>
                <a:extLst>
                  <a:ext uri="{0D108BD9-81ED-4DB2-BD59-A6C34878D82A}">
                    <a16:rowId xmlns:a16="http://schemas.microsoft.com/office/drawing/2014/main" val="1867817819"/>
                  </a:ext>
                </a:extLst>
              </a:tr>
              <a:tr h="304800">
                <a:tc>
                  <a:txBody>
                    <a:bodyPr/>
                    <a:lstStyle/>
                    <a:p>
                      <a:r>
                        <a:rPr lang="en-US" dirty="0"/>
                        <a:t>Darth Vader</a:t>
                      </a:r>
                    </a:p>
                  </a:txBody>
                  <a:tcPr/>
                </a:tc>
                <a:tc>
                  <a:txBody>
                    <a:bodyPr/>
                    <a:lstStyle/>
                    <a:p>
                      <a:r>
                        <a:rPr lang="en-US" dirty="0"/>
                        <a:t>Human</a:t>
                      </a:r>
                    </a:p>
                  </a:txBody>
                  <a:tcPr/>
                </a:tc>
                <a:tc>
                  <a:txBody>
                    <a:bodyPr/>
                    <a:lstStyle/>
                    <a:p>
                      <a:r>
                        <a:rPr lang="en-US" dirty="0"/>
                        <a:t>202</a:t>
                      </a:r>
                    </a:p>
                  </a:txBody>
                  <a:tcPr/>
                </a:tc>
                <a:tc>
                  <a:txBody>
                    <a:bodyPr/>
                    <a:lstStyle/>
                    <a:p>
                      <a:r>
                        <a:rPr lang="en-US" dirty="0"/>
                        <a:t>male</a:t>
                      </a:r>
                    </a:p>
                  </a:txBody>
                  <a:tcPr/>
                </a:tc>
                <a:extLst>
                  <a:ext uri="{0D108BD9-81ED-4DB2-BD59-A6C34878D82A}">
                    <a16:rowId xmlns:a16="http://schemas.microsoft.com/office/drawing/2014/main" val="2251774477"/>
                  </a:ext>
                </a:extLst>
              </a:tr>
              <a:tr h="304800">
                <a:tc>
                  <a:txBody>
                    <a:bodyPr/>
                    <a:lstStyle/>
                    <a:p>
                      <a:r>
                        <a:rPr lang="en-US" sz="1800" u="none" strike="noStrike" kern="1200" dirty="0">
                          <a:effectLst/>
                        </a:rPr>
                        <a:t>Leia Organa</a:t>
                      </a:r>
                      <a:endParaRPr lang="en-US" dirty="0"/>
                    </a:p>
                  </a:txBody>
                  <a:tcPr/>
                </a:tc>
                <a:tc>
                  <a:txBody>
                    <a:bodyPr/>
                    <a:lstStyle/>
                    <a:p>
                      <a:r>
                        <a:rPr lang="en-US" dirty="0"/>
                        <a:t>Human</a:t>
                      </a:r>
                    </a:p>
                  </a:txBody>
                  <a:tcPr/>
                </a:tc>
                <a:tc>
                  <a:txBody>
                    <a:bodyPr/>
                    <a:lstStyle/>
                    <a:p>
                      <a:r>
                        <a:rPr lang="en-US" dirty="0"/>
                        <a:t>150</a:t>
                      </a:r>
                    </a:p>
                  </a:txBody>
                  <a:tcPr/>
                </a:tc>
                <a:tc>
                  <a:txBody>
                    <a:bodyPr/>
                    <a:lstStyle/>
                    <a:p>
                      <a:r>
                        <a:rPr lang="en-US" dirty="0"/>
                        <a:t>female</a:t>
                      </a:r>
                      <a:endParaRPr lang="en-US" i="0" dirty="0">
                        <a:solidFill>
                          <a:schemeClr val="tx1"/>
                        </a:solidFill>
                      </a:endParaRPr>
                    </a:p>
                  </a:txBody>
                  <a:tcPr/>
                </a:tc>
                <a:extLst>
                  <a:ext uri="{0D108BD9-81ED-4DB2-BD59-A6C34878D82A}">
                    <a16:rowId xmlns:a16="http://schemas.microsoft.com/office/drawing/2014/main" val="1326713202"/>
                  </a:ext>
                </a:extLst>
              </a:tr>
              <a:tr h="304800">
                <a:tc>
                  <a:txBody>
                    <a:bodyPr/>
                    <a:lstStyle/>
                    <a:p>
                      <a:r>
                        <a:rPr lang="en-US" sz="1800" u="none" strike="noStrike" kern="1200" dirty="0">
                          <a:effectLst/>
                        </a:rPr>
                        <a:t>R2-D2</a:t>
                      </a:r>
                      <a:endParaRPr lang="en-US" dirty="0"/>
                    </a:p>
                  </a:txBody>
                  <a:tcPr/>
                </a:tc>
                <a:tc>
                  <a:txBody>
                    <a:bodyPr/>
                    <a:lstStyle/>
                    <a:p>
                      <a:r>
                        <a:rPr lang="en-US" dirty="0"/>
                        <a:t>Droid</a:t>
                      </a:r>
                    </a:p>
                  </a:txBody>
                  <a:tcPr/>
                </a:tc>
                <a:tc>
                  <a:txBody>
                    <a:bodyPr/>
                    <a:lstStyle/>
                    <a:p>
                      <a:r>
                        <a:rPr lang="en-US" dirty="0"/>
                        <a:t>96</a:t>
                      </a:r>
                    </a:p>
                  </a:txBody>
                  <a:tcPr/>
                </a:tc>
                <a:tc>
                  <a:txBody>
                    <a:bodyPr/>
                    <a:lstStyle/>
                    <a:p>
                      <a:r>
                        <a:rPr lang="en-US" dirty="0"/>
                        <a:t>NA</a:t>
                      </a:r>
                      <a:endParaRPr lang="en-US" i="1" dirty="0">
                        <a:solidFill>
                          <a:schemeClr val="bg2">
                            <a:lumMod val="50000"/>
                          </a:schemeClr>
                        </a:solidFill>
                      </a:endParaRPr>
                    </a:p>
                  </a:txBody>
                  <a:tcPr/>
                </a:tc>
                <a:extLst>
                  <a:ext uri="{0D108BD9-81ED-4DB2-BD59-A6C34878D82A}">
                    <a16:rowId xmlns:a16="http://schemas.microsoft.com/office/drawing/2014/main" val="1917984425"/>
                  </a:ext>
                </a:extLst>
              </a:tr>
              <a:tr h="304800">
                <a:tc>
                  <a:txBody>
                    <a:bodyPr/>
                    <a:lstStyle/>
                    <a:p>
                      <a:r>
                        <a:rPr lang="en-US" sz="1800" u="none" strike="noStrike" kern="1200" dirty="0">
                          <a:effectLst/>
                        </a:rPr>
                        <a:t>C-3PO</a:t>
                      </a:r>
                      <a:endParaRPr lang="en-US" dirty="0"/>
                    </a:p>
                  </a:txBody>
                  <a:tcPr/>
                </a:tc>
                <a:tc>
                  <a:txBody>
                    <a:bodyPr/>
                    <a:lstStyle/>
                    <a:p>
                      <a:r>
                        <a:rPr lang="en-US" dirty="0"/>
                        <a:t>Droid</a:t>
                      </a:r>
                    </a:p>
                  </a:txBody>
                  <a:tcPr/>
                </a:tc>
                <a:tc>
                  <a:txBody>
                    <a:bodyPr/>
                    <a:lstStyle/>
                    <a:p>
                      <a:r>
                        <a:rPr lang="en-US" dirty="0"/>
                        <a:t>167</a:t>
                      </a:r>
                    </a:p>
                  </a:txBody>
                  <a:tcPr/>
                </a:tc>
                <a:tc>
                  <a:txBody>
                    <a:bodyPr/>
                    <a:lstStyle/>
                    <a:p>
                      <a:r>
                        <a:rPr lang="en-US" dirty="0"/>
                        <a:t>NA</a:t>
                      </a:r>
                      <a:endParaRPr lang="en-US" i="1" dirty="0">
                        <a:solidFill>
                          <a:schemeClr val="bg2">
                            <a:lumMod val="50000"/>
                          </a:schemeClr>
                        </a:solidFill>
                      </a:endParaRPr>
                    </a:p>
                  </a:txBody>
                  <a:tcPr/>
                </a:tc>
                <a:extLst>
                  <a:ext uri="{0D108BD9-81ED-4DB2-BD59-A6C34878D82A}">
                    <a16:rowId xmlns:a16="http://schemas.microsoft.com/office/drawing/2014/main" val="2497741095"/>
                  </a:ext>
                </a:extLst>
              </a:tr>
            </a:tbl>
          </a:graphicData>
        </a:graphic>
      </p:graphicFrame>
      <p:graphicFrame>
        <p:nvGraphicFramePr>
          <p:cNvPr id="4" name="Table 3">
            <a:extLst>
              <a:ext uri="{FF2B5EF4-FFF2-40B4-BE49-F238E27FC236}">
                <a16:creationId xmlns:a16="http://schemas.microsoft.com/office/drawing/2014/main" id="{23A282FA-B1F5-8D43-8CC6-305089605A9A}"/>
              </a:ext>
            </a:extLst>
          </p:cNvPr>
          <p:cNvGraphicFramePr>
            <a:graphicFrameLocks noGrp="1"/>
          </p:cNvGraphicFramePr>
          <p:nvPr>
            <p:extLst>
              <p:ext uri="{D42A27DB-BD31-4B8C-83A1-F6EECF244321}">
                <p14:modId xmlns:p14="http://schemas.microsoft.com/office/powerpoint/2010/main" val="1213884434"/>
              </p:ext>
            </p:extLst>
          </p:nvPr>
        </p:nvGraphicFramePr>
        <p:xfrm>
          <a:off x="5435261" y="5761354"/>
          <a:ext cx="1321478" cy="731520"/>
        </p:xfrm>
        <a:graphic>
          <a:graphicData uri="http://schemas.openxmlformats.org/drawingml/2006/table">
            <a:tbl>
              <a:tblPr firstRow="1" bandRow="1">
                <a:tableStyleId>{21E4AEA4-8DFA-4A89-87EB-49C32662AFE0}</a:tableStyleId>
              </a:tblPr>
              <a:tblGrid>
                <a:gridCol w="1321478">
                  <a:extLst>
                    <a:ext uri="{9D8B030D-6E8A-4147-A177-3AD203B41FA5}">
                      <a16:colId xmlns:a16="http://schemas.microsoft.com/office/drawing/2014/main" val="445064660"/>
                    </a:ext>
                  </a:extLst>
                </a:gridCol>
              </a:tblGrid>
              <a:tr h="350359">
                <a:tc>
                  <a:txBody>
                    <a:bodyPr/>
                    <a:lstStyle/>
                    <a:p>
                      <a:r>
                        <a:rPr lang="en-US" dirty="0" err="1"/>
                        <a:t>max.height</a:t>
                      </a:r>
                      <a:endParaRPr lang="en-US" dirty="0"/>
                    </a:p>
                  </a:txBody>
                  <a:tcPr/>
                </a:tc>
                <a:extLst>
                  <a:ext uri="{0D108BD9-81ED-4DB2-BD59-A6C34878D82A}">
                    <a16:rowId xmlns:a16="http://schemas.microsoft.com/office/drawing/2014/main" val="3571046590"/>
                  </a:ext>
                </a:extLst>
              </a:tr>
              <a:tr h="350359">
                <a:tc>
                  <a:txBody>
                    <a:bodyPr/>
                    <a:lstStyle/>
                    <a:p>
                      <a:r>
                        <a:rPr lang="en-US" dirty="0"/>
                        <a:t>202</a:t>
                      </a:r>
                    </a:p>
                  </a:txBody>
                  <a:tcPr/>
                </a:tc>
                <a:extLst>
                  <a:ext uri="{0D108BD9-81ED-4DB2-BD59-A6C34878D82A}">
                    <a16:rowId xmlns:a16="http://schemas.microsoft.com/office/drawing/2014/main" val="3847016631"/>
                  </a:ext>
                </a:extLst>
              </a:tr>
            </a:tbl>
          </a:graphicData>
        </a:graphic>
      </p:graphicFrame>
      <p:sp>
        <p:nvSpPr>
          <p:cNvPr id="12" name="Right Arrow 11">
            <a:extLst>
              <a:ext uri="{FF2B5EF4-FFF2-40B4-BE49-F238E27FC236}">
                <a16:creationId xmlns:a16="http://schemas.microsoft.com/office/drawing/2014/main" id="{95E38E04-D32F-514E-92FA-DA3C0E79DD3F}"/>
              </a:ext>
            </a:extLst>
          </p:cNvPr>
          <p:cNvSpPr/>
          <p:nvPr/>
        </p:nvSpPr>
        <p:spPr>
          <a:xfrm rot="5400000">
            <a:off x="5897925" y="5184464"/>
            <a:ext cx="396149" cy="363466"/>
          </a:xfrm>
          <a:prstGeom prst="rightArrow">
            <a:avLst/>
          </a:prstGeom>
          <a:solidFill>
            <a:schemeClr val="bg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8536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2EE9-3202-1B45-8F6D-281615407CCB}"/>
              </a:ext>
            </a:extLst>
          </p:cNvPr>
          <p:cNvSpPr>
            <a:spLocks noGrp="1"/>
          </p:cNvSpPr>
          <p:nvPr>
            <p:ph type="title"/>
          </p:nvPr>
        </p:nvSpPr>
        <p:spPr>
          <a:xfrm>
            <a:off x="316992" y="365126"/>
            <a:ext cx="10441858" cy="646332"/>
          </a:xfrm>
        </p:spPr>
        <p:txBody>
          <a:bodyPr>
            <a:normAutofit fontScale="90000"/>
          </a:bodyPr>
          <a:lstStyle/>
          <a:p>
            <a:r>
              <a:rPr lang="en-US" dirty="0">
                <a:solidFill>
                  <a:schemeClr val="accent2"/>
                </a:solidFill>
              </a:rPr>
              <a:t>summarize() </a:t>
            </a:r>
            <a:r>
              <a:rPr lang="en-US" dirty="0"/>
              <a:t>has several summary functions</a:t>
            </a:r>
          </a:p>
        </p:txBody>
      </p:sp>
      <p:pic>
        <p:nvPicPr>
          <p:cNvPr id="5" name="Content Placeholder 4">
            <a:extLst>
              <a:ext uri="{FF2B5EF4-FFF2-40B4-BE49-F238E27FC236}">
                <a16:creationId xmlns:a16="http://schemas.microsoft.com/office/drawing/2014/main" id="{DC038D8F-5D8F-4D4E-A111-F7B61A8B2344}"/>
              </a:ext>
            </a:extLst>
          </p:cNvPr>
          <p:cNvPicPr>
            <a:picLocks noGrp="1" noChangeAspect="1"/>
          </p:cNvPicPr>
          <p:nvPr>
            <p:ph idx="1"/>
          </p:nvPr>
        </p:nvPicPr>
        <p:blipFill>
          <a:blip r:embed="rId3"/>
          <a:stretch>
            <a:fillRect/>
          </a:stretch>
        </p:blipFill>
        <p:spPr>
          <a:xfrm>
            <a:off x="10758850" y="144048"/>
            <a:ext cx="1201615" cy="1392261"/>
          </a:xfrm>
          <a:prstGeom prst="rect">
            <a:avLst/>
          </a:prstGeom>
        </p:spPr>
      </p:pic>
      <p:sp>
        <p:nvSpPr>
          <p:cNvPr id="6" name="TextBox 5">
            <a:extLst>
              <a:ext uri="{FF2B5EF4-FFF2-40B4-BE49-F238E27FC236}">
                <a16:creationId xmlns:a16="http://schemas.microsoft.com/office/drawing/2014/main" id="{D6379FB6-075F-AC43-A6BA-1AB913368C59}"/>
              </a:ext>
            </a:extLst>
          </p:cNvPr>
          <p:cNvSpPr txBox="1"/>
          <p:nvPr/>
        </p:nvSpPr>
        <p:spPr>
          <a:xfrm>
            <a:off x="2623279" y="1933731"/>
            <a:ext cx="7068025" cy="4708981"/>
          </a:xfrm>
          <a:prstGeom prst="rect">
            <a:avLst/>
          </a:prstGeom>
          <a:noFill/>
        </p:spPr>
        <p:txBody>
          <a:bodyPr wrap="none" rtlCol="0">
            <a:spAutoFit/>
          </a:bodyPr>
          <a:lstStyle/>
          <a:p>
            <a:pPr marL="457200" indent="-457200">
              <a:buFont typeface="Wingdings" pitchFamily="2" charset="2"/>
              <a:buChar char="ü"/>
            </a:pPr>
            <a:r>
              <a:rPr lang="en-US" sz="3000" b="1" dirty="0">
                <a:solidFill>
                  <a:schemeClr val="accent2"/>
                </a:solidFill>
              </a:rPr>
              <a:t>n():</a:t>
            </a:r>
            <a:r>
              <a:rPr lang="en-US" sz="3000" b="1" dirty="0"/>
              <a:t> </a:t>
            </a:r>
            <a:r>
              <a:rPr lang="en-US" sz="3000" dirty="0"/>
              <a:t>Number of Rows</a:t>
            </a:r>
          </a:p>
          <a:p>
            <a:pPr marL="457200" indent="-457200">
              <a:buFont typeface="Wingdings" pitchFamily="2" charset="2"/>
              <a:buChar char="ü"/>
            </a:pPr>
            <a:r>
              <a:rPr lang="en-US" sz="3000" b="1" dirty="0">
                <a:solidFill>
                  <a:schemeClr val="accent2"/>
                </a:solidFill>
              </a:rPr>
              <a:t>n_distinct(…): </a:t>
            </a:r>
            <a:r>
              <a:rPr lang="en-US" sz="3000" dirty="0"/>
              <a:t>Number of unique values</a:t>
            </a:r>
          </a:p>
          <a:p>
            <a:pPr marL="457200" indent="-457200">
              <a:buFont typeface="Wingdings" pitchFamily="2" charset="2"/>
              <a:buChar char="ü"/>
            </a:pPr>
            <a:endParaRPr lang="en-US" sz="3000" dirty="0"/>
          </a:p>
          <a:p>
            <a:pPr marL="457200" indent="-457200">
              <a:buFont typeface="Wingdings" pitchFamily="2" charset="2"/>
              <a:buChar char="ü"/>
            </a:pPr>
            <a:r>
              <a:rPr lang="en-US" sz="3000" b="1" dirty="0">
                <a:solidFill>
                  <a:schemeClr val="accent2"/>
                </a:solidFill>
              </a:rPr>
              <a:t>first(): </a:t>
            </a:r>
            <a:r>
              <a:rPr lang="en-US" sz="3000" dirty="0"/>
              <a:t>First value</a:t>
            </a:r>
          </a:p>
          <a:p>
            <a:pPr marL="457200" indent="-457200">
              <a:buFont typeface="Wingdings" pitchFamily="2" charset="2"/>
              <a:buChar char="ü"/>
            </a:pPr>
            <a:r>
              <a:rPr lang="en-US" sz="3000" b="1" dirty="0">
                <a:solidFill>
                  <a:schemeClr val="accent2"/>
                </a:solidFill>
              </a:rPr>
              <a:t>last(): </a:t>
            </a:r>
            <a:r>
              <a:rPr lang="en-US" sz="3000" dirty="0"/>
              <a:t>Last value</a:t>
            </a:r>
          </a:p>
          <a:p>
            <a:pPr marL="457200" indent="-457200">
              <a:buFont typeface="Wingdings" pitchFamily="2" charset="2"/>
              <a:buChar char="ü"/>
            </a:pPr>
            <a:endParaRPr lang="en-US" sz="3000" b="1" dirty="0"/>
          </a:p>
          <a:p>
            <a:pPr marL="457200" indent="-457200">
              <a:buFont typeface="Wingdings" pitchFamily="2" charset="2"/>
              <a:buChar char="ü"/>
            </a:pPr>
            <a:r>
              <a:rPr lang="en-US" sz="3000" b="1" dirty="0">
                <a:solidFill>
                  <a:schemeClr val="accent2"/>
                </a:solidFill>
              </a:rPr>
              <a:t>min(): </a:t>
            </a:r>
            <a:r>
              <a:rPr lang="en-US" sz="3000" dirty="0"/>
              <a:t>minimum value</a:t>
            </a:r>
          </a:p>
          <a:p>
            <a:pPr marL="457200" indent="-457200">
              <a:buFont typeface="Wingdings" pitchFamily="2" charset="2"/>
              <a:buChar char="ü"/>
            </a:pPr>
            <a:r>
              <a:rPr lang="en-US" sz="3000" b="1" dirty="0">
                <a:solidFill>
                  <a:schemeClr val="accent2"/>
                </a:solidFill>
              </a:rPr>
              <a:t>max(): </a:t>
            </a:r>
            <a:r>
              <a:rPr lang="en-US" sz="3000" dirty="0"/>
              <a:t>maximum value</a:t>
            </a:r>
          </a:p>
          <a:p>
            <a:pPr algn="r"/>
            <a:endParaRPr lang="en-US" sz="2000" i="1" dirty="0"/>
          </a:p>
          <a:p>
            <a:pPr algn="r"/>
            <a:endParaRPr lang="en-US" sz="2000" i="1" dirty="0"/>
          </a:p>
          <a:p>
            <a:pPr algn="r"/>
            <a:r>
              <a:rPr lang="en-US" sz="2000" i="1" dirty="0"/>
              <a:t>To name a few…</a:t>
            </a:r>
          </a:p>
        </p:txBody>
      </p:sp>
    </p:spTree>
    <p:extLst>
      <p:ext uri="{BB962C8B-B14F-4D97-AF65-F5344CB8AC3E}">
        <p14:creationId xmlns:p14="http://schemas.microsoft.com/office/powerpoint/2010/main" val="876074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2EE9-3202-1B45-8F6D-281615407CCB}"/>
              </a:ext>
            </a:extLst>
          </p:cNvPr>
          <p:cNvSpPr>
            <a:spLocks noGrp="1"/>
          </p:cNvSpPr>
          <p:nvPr>
            <p:ph type="title"/>
          </p:nvPr>
        </p:nvSpPr>
        <p:spPr>
          <a:xfrm>
            <a:off x="917799" y="3600510"/>
            <a:ext cx="10441858" cy="646332"/>
          </a:xfrm>
        </p:spPr>
        <p:txBody>
          <a:bodyPr>
            <a:normAutofit fontScale="90000"/>
          </a:bodyPr>
          <a:lstStyle/>
          <a:p>
            <a:pPr algn="ctr"/>
            <a:r>
              <a:rPr lang="en-US" dirty="0"/>
              <a:t>What if we want summary values for more than one segment of our data? </a:t>
            </a:r>
            <a:br>
              <a:rPr lang="en-US" dirty="0"/>
            </a:br>
            <a:br>
              <a:rPr lang="en-US" dirty="0"/>
            </a:br>
            <a:r>
              <a:rPr lang="en-US" sz="3300" i="1" dirty="0">
                <a:solidFill>
                  <a:schemeClr val="tx1">
                    <a:lumMod val="50000"/>
                    <a:lumOff val="50000"/>
                  </a:schemeClr>
                </a:solidFill>
              </a:rPr>
              <a:t>The max height of humans vs. the max height of droids, for example.</a:t>
            </a:r>
          </a:p>
        </p:txBody>
      </p:sp>
      <p:pic>
        <p:nvPicPr>
          <p:cNvPr id="5" name="Content Placeholder 4">
            <a:extLst>
              <a:ext uri="{FF2B5EF4-FFF2-40B4-BE49-F238E27FC236}">
                <a16:creationId xmlns:a16="http://schemas.microsoft.com/office/drawing/2014/main" id="{DC038D8F-5D8F-4D4E-A111-F7B61A8B2344}"/>
              </a:ext>
            </a:extLst>
          </p:cNvPr>
          <p:cNvPicPr>
            <a:picLocks noGrp="1" noChangeAspect="1"/>
          </p:cNvPicPr>
          <p:nvPr>
            <p:ph idx="1"/>
          </p:nvPr>
        </p:nvPicPr>
        <p:blipFill>
          <a:blip r:embed="rId3"/>
          <a:stretch>
            <a:fillRect/>
          </a:stretch>
        </p:blipFill>
        <p:spPr>
          <a:xfrm>
            <a:off x="10758850" y="144048"/>
            <a:ext cx="1201615" cy="1392261"/>
          </a:xfrm>
          <a:prstGeom prst="rect">
            <a:avLst/>
          </a:prstGeom>
        </p:spPr>
      </p:pic>
    </p:spTree>
    <p:extLst>
      <p:ext uri="{BB962C8B-B14F-4D97-AF65-F5344CB8AC3E}">
        <p14:creationId xmlns:p14="http://schemas.microsoft.com/office/powerpoint/2010/main" val="62114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52EE9-3202-1B45-8F6D-281615407CCB}"/>
              </a:ext>
            </a:extLst>
          </p:cNvPr>
          <p:cNvSpPr>
            <a:spLocks noGrp="1"/>
          </p:cNvSpPr>
          <p:nvPr>
            <p:ph type="title"/>
          </p:nvPr>
        </p:nvSpPr>
        <p:spPr>
          <a:xfrm>
            <a:off x="316992" y="365126"/>
            <a:ext cx="11249574" cy="646332"/>
          </a:xfrm>
        </p:spPr>
        <p:txBody>
          <a:bodyPr>
            <a:normAutofit fontScale="90000"/>
          </a:bodyPr>
          <a:lstStyle/>
          <a:p>
            <a:r>
              <a:rPr lang="en-US" dirty="0">
                <a:solidFill>
                  <a:schemeClr val="accent2"/>
                </a:solidFill>
              </a:rPr>
              <a:t>      Max Human height                    Max Droid height</a:t>
            </a:r>
            <a:endParaRPr lang="en-US" dirty="0"/>
          </a:p>
        </p:txBody>
      </p:sp>
      <p:sp>
        <p:nvSpPr>
          <p:cNvPr id="3" name="TextBox 2">
            <a:extLst>
              <a:ext uri="{FF2B5EF4-FFF2-40B4-BE49-F238E27FC236}">
                <a16:creationId xmlns:a16="http://schemas.microsoft.com/office/drawing/2014/main" id="{8C52D537-A65F-E94B-97B5-2B4EB164EC51}"/>
              </a:ext>
            </a:extLst>
          </p:cNvPr>
          <p:cNvSpPr txBox="1"/>
          <p:nvPr/>
        </p:nvSpPr>
        <p:spPr>
          <a:xfrm>
            <a:off x="316992" y="1176349"/>
            <a:ext cx="5644600" cy="738664"/>
          </a:xfrm>
          <a:prstGeom prst="rect">
            <a:avLst/>
          </a:prstGeom>
          <a:solidFill>
            <a:schemeClr val="bg1">
              <a:lumMod val="95000"/>
            </a:schemeClr>
          </a:solidFill>
          <a:ln>
            <a:solidFill>
              <a:schemeClr val="tx1"/>
            </a:solidFill>
          </a:ln>
        </p:spPr>
        <p:txBody>
          <a:bodyPr wrap="square" rtlCol="0">
            <a:spAutoFit/>
          </a:bodyPr>
          <a:lstStyle/>
          <a:p>
            <a:r>
              <a:rPr lang="en-US" sz="1400" dirty="0">
                <a:solidFill>
                  <a:schemeClr val="bg2">
                    <a:lumMod val="75000"/>
                  </a:schemeClr>
                </a:solidFill>
                <a:latin typeface="Monaco" pitchFamily="2" charset="77"/>
              </a:rPr>
              <a:t>starwars%&gt;%</a:t>
            </a:r>
          </a:p>
          <a:p>
            <a:r>
              <a:rPr lang="en-US" sz="1400" dirty="0">
                <a:solidFill>
                  <a:schemeClr val="accent1"/>
                </a:solidFill>
                <a:latin typeface="Monaco" pitchFamily="2" charset="77"/>
              </a:rPr>
              <a:t> filter(species==“Human”)%&gt;%</a:t>
            </a:r>
            <a:r>
              <a:rPr lang="en-US" sz="1400" dirty="0">
                <a:solidFill>
                  <a:schemeClr val="bg2">
                    <a:lumMod val="75000"/>
                  </a:schemeClr>
                </a:solidFill>
                <a:latin typeface="Monaco" pitchFamily="2" charset="77"/>
              </a:rPr>
              <a:t> </a:t>
            </a:r>
          </a:p>
          <a:p>
            <a:r>
              <a:rPr lang="en-US" sz="1400" dirty="0">
                <a:solidFill>
                  <a:schemeClr val="bg1">
                    <a:lumMod val="65000"/>
                  </a:schemeClr>
                </a:solidFill>
                <a:latin typeface="Monaco" pitchFamily="2" charset="77"/>
              </a:rPr>
              <a:t> </a:t>
            </a:r>
            <a:r>
              <a:rPr lang="en-US" sz="1400" dirty="0">
                <a:solidFill>
                  <a:schemeClr val="accent1"/>
                </a:solidFill>
                <a:latin typeface="Monaco" pitchFamily="2" charset="77"/>
              </a:rPr>
              <a:t>summarize(</a:t>
            </a:r>
            <a:r>
              <a:rPr lang="en-US" sz="1400" dirty="0" err="1">
                <a:solidFill>
                  <a:schemeClr val="accent1"/>
                </a:solidFill>
                <a:latin typeface="Monaco" pitchFamily="2" charset="77"/>
              </a:rPr>
              <a:t>max.height</a:t>
            </a:r>
            <a:r>
              <a:rPr lang="en-US" sz="1400" dirty="0">
                <a:solidFill>
                  <a:schemeClr val="accent1"/>
                </a:solidFill>
                <a:latin typeface="Monaco" pitchFamily="2" charset="77"/>
              </a:rPr>
              <a:t> = max(height, </a:t>
            </a:r>
            <a:r>
              <a:rPr lang="en-US" sz="1400" dirty="0" err="1">
                <a:solidFill>
                  <a:schemeClr val="accent1"/>
                </a:solidFill>
                <a:latin typeface="Monaco" pitchFamily="2" charset="77"/>
              </a:rPr>
              <a:t>na.rm</a:t>
            </a:r>
            <a:r>
              <a:rPr lang="en-US" sz="1400" dirty="0">
                <a:solidFill>
                  <a:schemeClr val="accent1"/>
                </a:solidFill>
                <a:latin typeface="Monaco" pitchFamily="2" charset="77"/>
              </a:rPr>
              <a:t>=TRUE))</a:t>
            </a:r>
          </a:p>
        </p:txBody>
      </p:sp>
      <p:graphicFrame>
        <p:nvGraphicFramePr>
          <p:cNvPr id="9" name="Table 8">
            <a:extLst>
              <a:ext uri="{FF2B5EF4-FFF2-40B4-BE49-F238E27FC236}">
                <a16:creationId xmlns:a16="http://schemas.microsoft.com/office/drawing/2014/main" id="{DACB0975-FE87-BC4D-85DD-7FE0AC6E72C4}"/>
              </a:ext>
            </a:extLst>
          </p:cNvPr>
          <p:cNvGraphicFramePr>
            <a:graphicFrameLocks noGrp="1"/>
          </p:cNvGraphicFramePr>
          <p:nvPr>
            <p:extLst>
              <p:ext uri="{D42A27DB-BD31-4B8C-83A1-F6EECF244321}">
                <p14:modId xmlns:p14="http://schemas.microsoft.com/office/powerpoint/2010/main" val="1704481170"/>
              </p:ext>
            </p:extLst>
          </p:nvPr>
        </p:nvGraphicFramePr>
        <p:xfrm>
          <a:off x="316992" y="2968563"/>
          <a:ext cx="4304746" cy="1828800"/>
        </p:xfrm>
        <a:graphic>
          <a:graphicData uri="http://schemas.openxmlformats.org/drawingml/2006/table">
            <a:tbl>
              <a:tblPr firstRow="1" bandRow="1">
                <a:tableStyleId>{F5AB1C69-6EDB-4FF4-983F-18BD219EF322}</a:tableStyleId>
              </a:tblPr>
              <a:tblGrid>
                <a:gridCol w="1505557">
                  <a:extLst>
                    <a:ext uri="{9D8B030D-6E8A-4147-A177-3AD203B41FA5}">
                      <a16:colId xmlns:a16="http://schemas.microsoft.com/office/drawing/2014/main" val="898726457"/>
                    </a:ext>
                  </a:extLst>
                </a:gridCol>
                <a:gridCol w="895783">
                  <a:extLst>
                    <a:ext uri="{9D8B030D-6E8A-4147-A177-3AD203B41FA5}">
                      <a16:colId xmlns:a16="http://schemas.microsoft.com/office/drawing/2014/main" val="2121208669"/>
                    </a:ext>
                  </a:extLst>
                </a:gridCol>
                <a:gridCol w="886150">
                  <a:extLst>
                    <a:ext uri="{9D8B030D-6E8A-4147-A177-3AD203B41FA5}">
                      <a16:colId xmlns:a16="http://schemas.microsoft.com/office/drawing/2014/main" val="863281667"/>
                    </a:ext>
                  </a:extLst>
                </a:gridCol>
                <a:gridCol w="1017256">
                  <a:extLst>
                    <a:ext uri="{9D8B030D-6E8A-4147-A177-3AD203B41FA5}">
                      <a16:colId xmlns:a16="http://schemas.microsoft.com/office/drawing/2014/main" val="3424900753"/>
                    </a:ext>
                  </a:extLst>
                </a:gridCol>
              </a:tblGrid>
              <a:tr h="296928">
                <a:tc>
                  <a:txBody>
                    <a:bodyPr/>
                    <a:lstStyle/>
                    <a:p>
                      <a:r>
                        <a:rPr lang="en-US" sz="1400" dirty="0">
                          <a:solidFill>
                            <a:schemeClr val="bg1">
                              <a:lumMod val="75000"/>
                            </a:schemeClr>
                          </a:solidFill>
                        </a:rPr>
                        <a:t>name</a:t>
                      </a:r>
                    </a:p>
                  </a:txBody>
                  <a:tcPr>
                    <a:solidFill>
                      <a:schemeClr val="bg1">
                        <a:lumMod val="95000"/>
                      </a:schemeClr>
                    </a:solidFill>
                  </a:tcPr>
                </a:tc>
                <a:tc>
                  <a:txBody>
                    <a:bodyPr/>
                    <a:lstStyle/>
                    <a:p>
                      <a:r>
                        <a:rPr lang="en-US" sz="1400" dirty="0">
                          <a:solidFill>
                            <a:schemeClr val="bg1">
                              <a:lumMod val="75000"/>
                            </a:schemeClr>
                          </a:solidFill>
                        </a:rPr>
                        <a:t>species</a:t>
                      </a:r>
                    </a:p>
                  </a:txBody>
                  <a:tcPr>
                    <a:solidFill>
                      <a:schemeClr val="bg1">
                        <a:lumMod val="95000"/>
                      </a:schemeClr>
                    </a:solidFill>
                  </a:tcPr>
                </a:tc>
                <a:tc>
                  <a:txBody>
                    <a:bodyPr/>
                    <a:lstStyle/>
                    <a:p>
                      <a:r>
                        <a:rPr lang="en-US" sz="1400" dirty="0">
                          <a:solidFill>
                            <a:schemeClr val="bg1">
                              <a:lumMod val="75000"/>
                            </a:schemeClr>
                          </a:solidFill>
                        </a:rPr>
                        <a:t>height</a:t>
                      </a:r>
                    </a:p>
                  </a:txBody>
                  <a:tcPr>
                    <a:solidFill>
                      <a:schemeClr val="bg1">
                        <a:lumMod val="95000"/>
                      </a:schemeClr>
                    </a:solidFill>
                  </a:tcPr>
                </a:tc>
                <a:tc>
                  <a:txBody>
                    <a:bodyPr/>
                    <a:lstStyle/>
                    <a:p>
                      <a:r>
                        <a:rPr lang="en-US" sz="1400" dirty="0">
                          <a:solidFill>
                            <a:schemeClr val="bg1">
                              <a:lumMod val="75000"/>
                            </a:schemeClr>
                          </a:solidFill>
                        </a:rPr>
                        <a:t>gender</a:t>
                      </a:r>
                    </a:p>
                  </a:txBody>
                  <a:tcPr>
                    <a:solidFill>
                      <a:schemeClr val="bg1">
                        <a:lumMod val="95000"/>
                      </a:schemeClr>
                    </a:solidFill>
                  </a:tcPr>
                </a:tc>
                <a:extLst>
                  <a:ext uri="{0D108BD9-81ED-4DB2-BD59-A6C34878D82A}">
                    <a16:rowId xmlns:a16="http://schemas.microsoft.com/office/drawing/2014/main" val="3336250746"/>
                  </a:ext>
                </a:extLst>
              </a:tr>
              <a:tr h="296928">
                <a:tc>
                  <a:txBody>
                    <a:bodyPr/>
                    <a:lstStyle/>
                    <a:p>
                      <a:r>
                        <a:rPr lang="en-US" sz="1400" u="none" strike="noStrike" kern="1200" dirty="0">
                          <a:solidFill>
                            <a:schemeClr val="bg1">
                              <a:lumMod val="75000"/>
                            </a:schemeClr>
                          </a:solidFill>
                          <a:effectLst/>
                        </a:rPr>
                        <a:t>Luke Skywalker</a:t>
                      </a:r>
                      <a:endParaRPr lang="en-US" sz="1400" dirty="0">
                        <a:solidFill>
                          <a:schemeClr val="bg1">
                            <a:lumMod val="75000"/>
                          </a:schemeClr>
                        </a:solidFill>
                      </a:endParaRPr>
                    </a:p>
                  </a:txBody>
                  <a:tcPr>
                    <a:solidFill>
                      <a:schemeClr val="bg1">
                        <a:lumMod val="95000"/>
                      </a:schemeClr>
                    </a:solidFill>
                  </a:tcPr>
                </a:tc>
                <a:tc>
                  <a:txBody>
                    <a:bodyPr/>
                    <a:lstStyle/>
                    <a:p>
                      <a:r>
                        <a:rPr lang="en-US" sz="1400" dirty="0">
                          <a:solidFill>
                            <a:schemeClr val="bg1">
                              <a:lumMod val="75000"/>
                            </a:schemeClr>
                          </a:solidFill>
                        </a:rPr>
                        <a:t>Human</a:t>
                      </a:r>
                    </a:p>
                  </a:txBody>
                  <a:tcPr>
                    <a:solidFill>
                      <a:schemeClr val="bg1">
                        <a:lumMod val="95000"/>
                      </a:schemeClr>
                    </a:solidFill>
                  </a:tcPr>
                </a:tc>
                <a:tc>
                  <a:txBody>
                    <a:bodyPr/>
                    <a:lstStyle/>
                    <a:p>
                      <a:r>
                        <a:rPr lang="en-US" sz="1400" dirty="0">
                          <a:solidFill>
                            <a:schemeClr val="bg1">
                              <a:lumMod val="75000"/>
                            </a:schemeClr>
                          </a:solidFill>
                        </a:rPr>
                        <a:t>172</a:t>
                      </a:r>
                    </a:p>
                  </a:txBody>
                  <a:tcPr>
                    <a:solidFill>
                      <a:schemeClr val="bg1">
                        <a:lumMod val="95000"/>
                      </a:schemeClr>
                    </a:solidFill>
                  </a:tcPr>
                </a:tc>
                <a:tc>
                  <a:txBody>
                    <a:bodyPr/>
                    <a:lstStyle/>
                    <a:p>
                      <a:r>
                        <a:rPr lang="en-US" sz="1400" dirty="0">
                          <a:solidFill>
                            <a:schemeClr val="bg1">
                              <a:lumMod val="75000"/>
                            </a:schemeClr>
                          </a:solidFill>
                        </a:rPr>
                        <a:t>male</a:t>
                      </a:r>
                    </a:p>
                  </a:txBody>
                  <a:tcPr>
                    <a:solidFill>
                      <a:schemeClr val="bg1">
                        <a:lumMod val="95000"/>
                      </a:schemeClr>
                    </a:solidFill>
                  </a:tcPr>
                </a:tc>
                <a:extLst>
                  <a:ext uri="{0D108BD9-81ED-4DB2-BD59-A6C34878D82A}">
                    <a16:rowId xmlns:a16="http://schemas.microsoft.com/office/drawing/2014/main" val="1867817819"/>
                  </a:ext>
                </a:extLst>
              </a:tr>
              <a:tr h="296928">
                <a:tc>
                  <a:txBody>
                    <a:bodyPr/>
                    <a:lstStyle/>
                    <a:p>
                      <a:r>
                        <a:rPr lang="en-US" sz="1400" dirty="0">
                          <a:solidFill>
                            <a:schemeClr val="bg1">
                              <a:lumMod val="75000"/>
                            </a:schemeClr>
                          </a:solidFill>
                        </a:rPr>
                        <a:t>Darth Vader</a:t>
                      </a:r>
                    </a:p>
                  </a:txBody>
                  <a:tcPr>
                    <a:solidFill>
                      <a:schemeClr val="bg1">
                        <a:lumMod val="95000"/>
                      </a:schemeClr>
                    </a:solidFill>
                  </a:tcPr>
                </a:tc>
                <a:tc>
                  <a:txBody>
                    <a:bodyPr/>
                    <a:lstStyle/>
                    <a:p>
                      <a:r>
                        <a:rPr lang="en-US" sz="1400" dirty="0">
                          <a:solidFill>
                            <a:schemeClr val="bg1">
                              <a:lumMod val="75000"/>
                            </a:schemeClr>
                          </a:solidFill>
                        </a:rPr>
                        <a:t>Human</a:t>
                      </a:r>
                    </a:p>
                  </a:txBody>
                  <a:tcPr>
                    <a:solidFill>
                      <a:schemeClr val="bg1">
                        <a:lumMod val="95000"/>
                      </a:schemeClr>
                    </a:solidFill>
                  </a:tcPr>
                </a:tc>
                <a:tc>
                  <a:txBody>
                    <a:bodyPr/>
                    <a:lstStyle/>
                    <a:p>
                      <a:r>
                        <a:rPr lang="en-US" sz="1400" dirty="0">
                          <a:solidFill>
                            <a:schemeClr val="bg1">
                              <a:lumMod val="75000"/>
                            </a:schemeClr>
                          </a:solidFill>
                        </a:rPr>
                        <a:t>202</a:t>
                      </a:r>
                    </a:p>
                  </a:txBody>
                  <a:tcPr>
                    <a:solidFill>
                      <a:schemeClr val="bg1">
                        <a:lumMod val="95000"/>
                      </a:schemeClr>
                    </a:solidFill>
                  </a:tcPr>
                </a:tc>
                <a:tc>
                  <a:txBody>
                    <a:bodyPr/>
                    <a:lstStyle/>
                    <a:p>
                      <a:r>
                        <a:rPr lang="en-US" sz="1400" dirty="0">
                          <a:solidFill>
                            <a:schemeClr val="bg1">
                              <a:lumMod val="75000"/>
                            </a:schemeClr>
                          </a:solidFill>
                        </a:rPr>
                        <a:t>male</a:t>
                      </a:r>
                    </a:p>
                  </a:txBody>
                  <a:tcPr>
                    <a:solidFill>
                      <a:schemeClr val="bg1">
                        <a:lumMod val="95000"/>
                      </a:schemeClr>
                    </a:solidFill>
                  </a:tcPr>
                </a:tc>
                <a:extLst>
                  <a:ext uri="{0D108BD9-81ED-4DB2-BD59-A6C34878D82A}">
                    <a16:rowId xmlns:a16="http://schemas.microsoft.com/office/drawing/2014/main" val="2251774477"/>
                  </a:ext>
                </a:extLst>
              </a:tr>
              <a:tr h="296928">
                <a:tc>
                  <a:txBody>
                    <a:bodyPr/>
                    <a:lstStyle/>
                    <a:p>
                      <a:r>
                        <a:rPr lang="en-US" sz="1400" u="none" strike="noStrike" kern="1200" dirty="0">
                          <a:solidFill>
                            <a:schemeClr val="bg1">
                              <a:lumMod val="75000"/>
                            </a:schemeClr>
                          </a:solidFill>
                          <a:effectLst/>
                        </a:rPr>
                        <a:t>Leia Organa</a:t>
                      </a:r>
                      <a:endParaRPr lang="en-US" sz="1400" dirty="0">
                        <a:solidFill>
                          <a:schemeClr val="bg1">
                            <a:lumMod val="75000"/>
                          </a:schemeClr>
                        </a:solidFill>
                      </a:endParaRPr>
                    </a:p>
                  </a:txBody>
                  <a:tcPr>
                    <a:solidFill>
                      <a:schemeClr val="bg1">
                        <a:lumMod val="95000"/>
                      </a:schemeClr>
                    </a:solidFill>
                  </a:tcPr>
                </a:tc>
                <a:tc>
                  <a:txBody>
                    <a:bodyPr/>
                    <a:lstStyle/>
                    <a:p>
                      <a:r>
                        <a:rPr lang="en-US" sz="1400" dirty="0">
                          <a:solidFill>
                            <a:schemeClr val="bg1">
                              <a:lumMod val="75000"/>
                            </a:schemeClr>
                          </a:solidFill>
                        </a:rPr>
                        <a:t>Human</a:t>
                      </a:r>
                    </a:p>
                  </a:txBody>
                  <a:tcPr>
                    <a:solidFill>
                      <a:schemeClr val="bg1">
                        <a:lumMod val="95000"/>
                      </a:schemeClr>
                    </a:solidFill>
                  </a:tcPr>
                </a:tc>
                <a:tc>
                  <a:txBody>
                    <a:bodyPr/>
                    <a:lstStyle/>
                    <a:p>
                      <a:r>
                        <a:rPr lang="en-US" sz="1400" dirty="0">
                          <a:solidFill>
                            <a:schemeClr val="bg1">
                              <a:lumMod val="75000"/>
                            </a:schemeClr>
                          </a:solidFill>
                        </a:rPr>
                        <a:t>150</a:t>
                      </a:r>
                    </a:p>
                  </a:txBody>
                  <a:tcPr>
                    <a:solidFill>
                      <a:schemeClr val="bg1">
                        <a:lumMod val="95000"/>
                      </a:schemeClr>
                    </a:solidFill>
                  </a:tcPr>
                </a:tc>
                <a:tc>
                  <a:txBody>
                    <a:bodyPr/>
                    <a:lstStyle/>
                    <a:p>
                      <a:r>
                        <a:rPr lang="en-US" sz="1400" dirty="0">
                          <a:solidFill>
                            <a:schemeClr val="bg1">
                              <a:lumMod val="75000"/>
                            </a:schemeClr>
                          </a:solidFill>
                        </a:rPr>
                        <a:t>female</a:t>
                      </a:r>
                      <a:endParaRPr lang="en-US" sz="1400" i="0" dirty="0">
                        <a:solidFill>
                          <a:schemeClr val="bg1">
                            <a:lumMod val="75000"/>
                          </a:schemeClr>
                        </a:solidFill>
                      </a:endParaRPr>
                    </a:p>
                  </a:txBody>
                  <a:tcPr>
                    <a:solidFill>
                      <a:schemeClr val="bg1">
                        <a:lumMod val="95000"/>
                      </a:schemeClr>
                    </a:solidFill>
                  </a:tcPr>
                </a:tc>
                <a:extLst>
                  <a:ext uri="{0D108BD9-81ED-4DB2-BD59-A6C34878D82A}">
                    <a16:rowId xmlns:a16="http://schemas.microsoft.com/office/drawing/2014/main" val="1326713202"/>
                  </a:ext>
                </a:extLst>
              </a:tr>
              <a:tr h="296928">
                <a:tc>
                  <a:txBody>
                    <a:bodyPr/>
                    <a:lstStyle/>
                    <a:p>
                      <a:r>
                        <a:rPr lang="en-US" sz="1400" u="none" strike="noStrike" kern="1200" dirty="0">
                          <a:solidFill>
                            <a:schemeClr val="bg1">
                              <a:lumMod val="75000"/>
                            </a:schemeClr>
                          </a:solidFill>
                          <a:effectLst/>
                        </a:rPr>
                        <a:t>R2-D2</a:t>
                      </a:r>
                      <a:endParaRPr lang="en-US" sz="1400" dirty="0">
                        <a:solidFill>
                          <a:schemeClr val="bg1">
                            <a:lumMod val="75000"/>
                          </a:schemeClr>
                        </a:solidFill>
                      </a:endParaRPr>
                    </a:p>
                  </a:txBody>
                  <a:tcPr>
                    <a:solidFill>
                      <a:schemeClr val="bg1">
                        <a:lumMod val="95000"/>
                      </a:schemeClr>
                    </a:solidFill>
                  </a:tcPr>
                </a:tc>
                <a:tc>
                  <a:txBody>
                    <a:bodyPr/>
                    <a:lstStyle/>
                    <a:p>
                      <a:r>
                        <a:rPr lang="en-US" sz="1400" dirty="0">
                          <a:solidFill>
                            <a:schemeClr val="bg1">
                              <a:lumMod val="75000"/>
                            </a:schemeClr>
                          </a:solidFill>
                        </a:rPr>
                        <a:t>Droid</a:t>
                      </a:r>
                    </a:p>
                  </a:txBody>
                  <a:tcPr>
                    <a:solidFill>
                      <a:schemeClr val="bg1">
                        <a:lumMod val="95000"/>
                      </a:schemeClr>
                    </a:solidFill>
                  </a:tcPr>
                </a:tc>
                <a:tc>
                  <a:txBody>
                    <a:bodyPr/>
                    <a:lstStyle/>
                    <a:p>
                      <a:r>
                        <a:rPr lang="en-US" sz="1400" dirty="0">
                          <a:solidFill>
                            <a:schemeClr val="bg1">
                              <a:lumMod val="75000"/>
                            </a:schemeClr>
                          </a:solidFill>
                        </a:rPr>
                        <a:t>96</a:t>
                      </a:r>
                    </a:p>
                  </a:txBody>
                  <a:tcPr>
                    <a:solidFill>
                      <a:schemeClr val="bg1">
                        <a:lumMod val="95000"/>
                      </a:schemeClr>
                    </a:solidFill>
                  </a:tcPr>
                </a:tc>
                <a:tc>
                  <a:txBody>
                    <a:bodyPr/>
                    <a:lstStyle/>
                    <a:p>
                      <a:r>
                        <a:rPr lang="en-US" sz="1400" dirty="0">
                          <a:solidFill>
                            <a:schemeClr val="bg1">
                              <a:lumMod val="75000"/>
                            </a:schemeClr>
                          </a:solidFill>
                        </a:rPr>
                        <a:t>NA</a:t>
                      </a:r>
                      <a:endParaRPr lang="en-US" sz="1400" i="1" dirty="0">
                        <a:solidFill>
                          <a:schemeClr val="bg1">
                            <a:lumMod val="75000"/>
                          </a:schemeClr>
                        </a:solidFill>
                      </a:endParaRPr>
                    </a:p>
                  </a:txBody>
                  <a:tcPr>
                    <a:solidFill>
                      <a:schemeClr val="bg1">
                        <a:lumMod val="95000"/>
                      </a:schemeClr>
                    </a:solidFill>
                  </a:tcPr>
                </a:tc>
                <a:extLst>
                  <a:ext uri="{0D108BD9-81ED-4DB2-BD59-A6C34878D82A}">
                    <a16:rowId xmlns:a16="http://schemas.microsoft.com/office/drawing/2014/main" val="1917984425"/>
                  </a:ext>
                </a:extLst>
              </a:tr>
              <a:tr h="296928">
                <a:tc>
                  <a:txBody>
                    <a:bodyPr/>
                    <a:lstStyle/>
                    <a:p>
                      <a:r>
                        <a:rPr lang="en-US" sz="1400" u="none" strike="noStrike" kern="1200" dirty="0">
                          <a:solidFill>
                            <a:schemeClr val="bg1">
                              <a:lumMod val="75000"/>
                            </a:schemeClr>
                          </a:solidFill>
                          <a:effectLst/>
                        </a:rPr>
                        <a:t>C-3PO</a:t>
                      </a:r>
                      <a:endParaRPr lang="en-US" sz="1400" dirty="0">
                        <a:solidFill>
                          <a:schemeClr val="bg1">
                            <a:lumMod val="75000"/>
                          </a:schemeClr>
                        </a:solidFill>
                      </a:endParaRPr>
                    </a:p>
                  </a:txBody>
                  <a:tcPr>
                    <a:solidFill>
                      <a:schemeClr val="bg1">
                        <a:lumMod val="95000"/>
                      </a:schemeClr>
                    </a:solidFill>
                  </a:tcPr>
                </a:tc>
                <a:tc>
                  <a:txBody>
                    <a:bodyPr/>
                    <a:lstStyle/>
                    <a:p>
                      <a:r>
                        <a:rPr lang="en-US" sz="1400" dirty="0">
                          <a:solidFill>
                            <a:schemeClr val="bg1">
                              <a:lumMod val="75000"/>
                            </a:schemeClr>
                          </a:solidFill>
                        </a:rPr>
                        <a:t>Droid</a:t>
                      </a:r>
                    </a:p>
                  </a:txBody>
                  <a:tcPr>
                    <a:solidFill>
                      <a:schemeClr val="bg1">
                        <a:lumMod val="95000"/>
                      </a:schemeClr>
                    </a:solidFill>
                  </a:tcPr>
                </a:tc>
                <a:tc>
                  <a:txBody>
                    <a:bodyPr/>
                    <a:lstStyle/>
                    <a:p>
                      <a:r>
                        <a:rPr lang="en-US" sz="1400" dirty="0">
                          <a:solidFill>
                            <a:schemeClr val="bg1">
                              <a:lumMod val="75000"/>
                            </a:schemeClr>
                          </a:solidFill>
                        </a:rPr>
                        <a:t>167</a:t>
                      </a:r>
                    </a:p>
                  </a:txBody>
                  <a:tcPr>
                    <a:solidFill>
                      <a:schemeClr val="bg1">
                        <a:lumMod val="95000"/>
                      </a:schemeClr>
                    </a:solidFill>
                  </a:tcPr>
                </a:tc>
                <a:tc>
                  <a:txBody>
                    <a:bodyPr/>
                    <a:lstStyle/>
                    <a:p>
                      <a:r>
                        <a:rPr lang="en-US" sz="1400" dirty="0">
                          <a:solidFill>
                            <a:schemeClr val="bg1">
                              <a:lumMod val="75000"/>
                            </a:schemeClr>
                          </a:solidFill>
                        </a:rPr>
                        <a:t>NA</a:t>
                      </a:r>
                      <a:endParaRPr lang="en-US" sz="1400" i="1" dirty="0">
                        <a:solidFill>
                          <a:schemeClr val="bg1">
                            <a:lumMod val="75000"/>
                          </a:schemeClr>
                        </a:solidFill>
                      </a:endParaRPr>
                    </a:p>
                  </a:txBody>
                  <a:tcPr>
                    <a:solidFill>
                      <a:schemeClr val="bg1">
                        <a:lumMod val="95000"/>
                      </a:schemeClr>
                    </a:solidFill>
                  </a:tcPr>
                </a:tc>
                <a:extLst>
                  <a:ext uri="{0D108BD9-81ED-4DB2-BD59-A6C34878D82A}">
                    <a16:rowId xmlns:a16="http://schemas.microsoft.com/office/drawing/2014/main" val="2497741095"/>
                  </a:ext>
                </a:extLst>
              </a:tr>
            </a:tbl>
          </a:graphicData>
        </a:graphic>
      </p:graphicFrame>
      <p:sp>
        <p:nvSpPr>
          <p:cNvPr id="11" name="Right Arrow 10">
            <a:extLst>
              <a:ext uri="{FF2B5EF4-FFF2-40B4-BE49-F238E27FC236}">
                <a16:creationId xmlns:a16="http://schemas.microsoft.com/office/drawing/2014/main" id="{7AD7F53E-717A-984D-B3D1-C5D423C67E6D}"/>
              </a:ext>
            </a:extLst>
          </p:cNvPr>
          <p:cNvSpPr/>
          <p:nvPr/>
        </p:nvSpPr>
        <p:spPr>
          <a:xfrm rot="5400000">
            <a:off x="1778765" y="4881740"/>
            <a:ext cx="396149" cy="363466"/>
          </a:xfrm>
          <a:prstGeom prst="rightArrow">
            <a:avLst/>
          </a:prstGeom>
          <a:solidFill>
            <a:schemeClr val="bg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23A282FA-B1F5-8D43-8CC6-305089605A9A}"/>
              </a:ext>
            </a:extLst>
          </p:cNvPr>
          <p:cNvGraphicFramePr>
            <a:graphicFrameLocks noGrp="1"/>
          </p:cNvGraphicFramePr>
          <p:nvPr>
            <p:extLst>
              <p:ext uri="{D42A27DB-BD31-4B8C-83A1-F6EECF244321}">
                <p14:modId xmlns:p14="http://schemas.microsoft.com/office/powerpoint/2010/main" val="3538927859"/>
              </p:ext>
            </p:extLst>
          </p:nvPr>
        </p:nvGraphicFramePr>
        <p:xfrm>
          <a:off x="1224279" y="5490974"/>
          <a:ext cx="1321478" cy="700718"/>
        </p:xfrm>
        <a:graphic>
          <a:graphicData uri="http://schemas.openxmlformats.org/drawingml/2006/table">
            <a:tbl>
              <a:tblPr firstRow="1" bandRow="1">
                <a:tableStyleId>{21E4AEA4-8DFA-4A89-87EB-49C32662AFE0}</a:tableStyleId>
              </a:tblPr>
              <a:tblGrid>
                <a:gridCol w="1321478">
                  <a:extLst>
                    <a:ext uri="{9D8B030D-6E8A-4147-A177-3AD203B41FA5}">
                      <a16:colId xmlns:a16="http://schemas.microsoft.com/office/drawing/2014/main" val="445064660"/>
                    </a:ext>
                  </a:extLst>
                </a:gridCol>
              </a:tblGrid>
              <a:tr h="350359">
                <a:tc>
                  <a:txBody>
                    <a:bodyPr/>
                    <a:lstStyle/>
                    <a:p>
                      <a:r>
                        <a:rPr lang="en-US" sz="1400" dirty="0" err="1"/>
                        <a:t>max.height</a:t>
                      </a:r>
                      <a:endParaRPr lang="en-US" sz="1400" dirty="0"/>
                    </a:p>
                  </a:txBody>
                  <a:tcPr/>
                </a:tc>
                <a:extLst>
                  <a:ext uri="{0D108BD9-81ED-4DB2-BD59-A6C34878D82A}">
                    <a16:rowId xmlns:a16="http://schemas.microsoft.com/office/drawing/2014/main" val="3571046590"/>
                  </a:ext>
                </a:extLst>
              </a:tr>
              <a:tr h="350359">
                <a:tc>
                  <a:txBody>
                    <a:bodyPr/>
                    <a:lstStyle/>
                    <a:p>
                      <a:r>
                        <a:rPr lang="en-US" sz="1400" dirty="0"/>
                        <a:t>202</a:t>
                      </a:r>
                    </a:p>
                  </a:txBody>
                  <a:tcPr/>
                </a:tc>
                <a:extLst>
                  <a:ext uri="{0D108BD9-81ED-4DB2-BD59-A6C34878D82A}">
                    <a16:rowId xmlns:a16="http://schemas.microsoft.com/office/drawing/2014/main" val="3847016631"/>
                  </a:ext>
                </a:extLst>
              </a:tr>
            </a:tbl>
          </a:graphicData>
        </a:graphic>
      </p:graphicFrame>
      <p:sp>
        <p:nvSpPr>
          <p:cNvPr id="17" name="TextBox 16">
            <a:extLst>
              <a:ext uri="{FF2B5EF4-FFF2-40B4-BE49-F238E27FC236}">
                <a16:creationId xmlns:a16="http://schemas.microsoft.com/office/drawing/2014/main" id="{305884AF-109D-C54C-9D5D-BD05EFCBD230}"/>
              </a:ext>
            </a:extLst>
          </p:cNvPr>
          <p:cNvSpPr txBox="1"/>
          <p:nvPr/>
        </p:nvSpPr>
        <p:spPr>
          <a:xfrm>
            <a:off x="6363253" y="1190292"/>
            <a:ext cx="5644600" cy="738664"/>
          </a:xfrm>
          <a:prstGeom prst="rect">
            <a:avLst/>
          </a:prstGeom>
          <a:solidFill>
            <a:schemeClr val="bg1">
              <a:lumMod val="95000"/>
            </a:schemeClr>
          </a:solidFill>
          <a:ln>
            <a:solidFill>
              <a:schemeClr val="tx1"/>
            </a:solidFill>
          </a:ln>
        </p:spPr>
        <p:txBody>
          <a:bodyPr wrap="square" rtlCol="0">
            <a:spAutoFit/>
          </a:bodyPr>
          <a:lstStyle/>
          <a:p>
            <a:r>
              <a:rPr lang="en-US" sz="1400" dirty="0">
                <a:solidFill>
                  <a:schemeClr val="bg2">
                    <a:lumMod val="75000"/>
                  </a:schemeClr>
                </a:solidFill>
                <a:latin typeface="Monaco" pitchFamily="2" charset="77"/>
              </a:rPr>
              <a:t>starwars%&gt;%</a:t>
            </a:r>
          </a:p>
          <a:p>
            <a:r>
              <a:rPr lang="en-US" sz="1400" dirty="0">
                <a:solidFill>
                  <a:schemeClr val="accent1"/>
                </a:solidFill>
                <a:latin typeface="Monaco" pitchFamily="2" charset="77"/>
              </a:rPr>
              <a:t>filter(species==“Droid”)%&gt;% </a:t>
            </a:r>
          </a:p>
          <a:p>
            <a:r>
              <a:rPr lang="en-US" sz="1400" dirty="0">
                <a:solidFill>
                  <a:schemeClr val="accent1"/>
                </a:solidFill>
                <a:latin typeface="Monaco" pitchFamily="2" charset="77"/>
              </a:rPr>
              <a:t>summarize(</a:t>
            </a:r>
            <a:r>
              <a:rPr lang="en-US" sz="1400" dirty="0" err="1">
                <a:solidFill>
                  <a:schemeClr val="accent1"/>
                </a:solidFill>
                <a:latin typeface="Monaco" pitchFamily="2" charset="77"/>
              </a:rPr>
              <a:t>max.height</a:t>
            </a:r>
            <a:r>
              <a:rPr lang="en-US" sz="1400" dirty="0">
                <a:solidFill>
                  <a:schemeClr val="accent1"/>
                </a:solidFill>
                <a:latin typeface="Monaco" pitchFamily="2" charset="77"/>
              </a:rPr>
              <a:t> = max(height, </a:t>
            </a:r>
            <a:r>
              <a:rPr lang="en-US" sz="1400" dirty="0" err="1">
                <a:solidFill>
                  <a:schemeClr val="accent1"/>
                </a:solidFill>
                <a:latin typeface="Monaco" pitchFamily="2" charset="77"/>
              </a:rPr>
              <a:t>na.rm</a:t>
            </a:r>
            <a:r>
              <a:rPr lang="en-US" sz="1400" dirty="0">
                <a:solidFill>
                  <a:schemeClr val="accent1"/>
                </a:solidFill>
                <a:latin typeface="Monaco" pitchFamily="2" charset="77"/>
              </a:rPr>
              <a:t>=TRUE))</a:t>
            </a:r>
          </a:p>
        </p:txBody>
      </p:sp>
      <p:graphicFrame>
        <p:nvGraphicFramePr>
          <p:cNvPr id="18" name="Table 17">
            <a:extLst>
              <a:ext uri="{FF2B5EF4-FFF2-40B4-BE49-F238E27FC236}">
                <a16:creationId xmlns:a16="http://schemas.microsoft.com/office/drawing/2014/main" id="{4AA24EB2-6F5B-1F48-9050-6546E5EDBBED}"/>
              </a:ext>
            </a:extLst>
          </p:cNvPr>
          <p:cNvGraphicFramePr>
            <a:graphicFrameLocks noGrp="1"/>
          </p:cNvGraphicFramePr>
          <p:nvPr>
            <p:extLst>
              <p:ext uri="{D42A27DB-BD31-4B8C-83A1-F6EECF244321}">
                <p14:modId xmlns:p14="http://schemas.microsoft.com/office/powerpoint/2010/main" val="8657569"/>
              </p:ext>
            </p:extLst>
          </p:nvPr>
        </p:nvGraphicFramePr>
        <p:xfrm>
          <a:off x="6363253" y="2968563"/>
          <a:ext cx="4304746" cy="1828800"/>
        </p:xfrm>
        <a:graphic>
          <a:graphicData uri="http://schemas.openxmlformats.org/drawingml/2006/table">
            <a:tbl>
              <a:tblPr firstRow="1" bandRow="1">
                <a:tableStyleId>{F5AB1C69-6EDB-4FF4-983F-18BD219EF322}</a:tableStyleId>
              </a:tblPr>
              <a:tblGrid>
                <a:gridCol w="1505557">
                  <a:extLst>
                    <a:ext uri="{9D8B030D-6E8A-4147-A177-3AD203B41FA5}">
                      <a16:colId xmlns:a16="http://schemas.microsoft.com/office/drawing/2014/main" val="898726457"/>
                    </a:ext>
                  </a:extLst>
                </a:gridCol>
                <a:gridCol w="895783">
                  <a:extLst>
                    <a:ext uri="{9D8B030D-6E8A-4147-A177-3AD203B41FA5}">
                      <a16:colId xmlns:a16="http://schemas.microsoft.com/office/drawing/2014/main" val="2121208669"/>
                    </a:ext>
                  </a:extLst>
                </a:gridCol>
                <a:gridCol w="886150">
                  <a:extLst>
                    <a:ext uri="{9D8B030D-6E8A-4147-A177-3AD203B41FA5}">
                      <a16:colId xmlns:a16="http://schemas.microsoft.com/office/drawing/2014/main" val="863281667"/>
                    </a:ext>
                  </a:extLst>
                </a:gridCol>
                <a:gridCol w="1017256">
                  <a:extLst>
                    <a:ext uri="{9D8B030D-6E8A-4147-A177-3AD203B41FA5}">
                      <a16:colId xmlns:a16="http://schemas.microsoft.com/office/drawing/2014/main" val="3424900753"/>
                    </a:ext>
                  </a:extLst>
                </a:gridCol>
              </a:tblGrid>
              <a:tr h="296928">
                <a:tc>
                  <a:txBody>
                    <a:bodyPr/>
                    <a:lstStyle/>
                    <a:p>
                      <a:r>
                        <a:rPr lang="en-US" sz="1400" dirty="0">
                          <a:solidFill>
                            <a:schemeClr val="bg1">
                              <a:lumMod val="75000"/>
                            </a:schemeClr>
                          </a:solidFill>
                        </a:rPr>
                        <a:t>name</a:t>
                      </a:r>
                    </a:p>
                  </a:txBody>
                  <a:tcPr>
                    <a:solidFill>
                      <a:schemeClr val="bg1">
                        <a:lumMod val="95000"/>
                      </a:schemeClr>
                    </a:solidFill>
                  </a:tcPr>
                </a:tc>
                <a:tc>
                  <a:txBody>
                    <a:bodyPr/>
                    <a:lstStyle/>
                    <a:p>
                      <a:r>
                        <a:rPr lang="en-US" sz="1400" dirty="0">
                          <a:solidFill>
                            <a:schemeClr val="bg1">
                              <a:lumMod val="75000"/>
                            </a:schemeClr>
                          </a:solidFill>
                        </a:rPr>
                        <a:t>species</a:t>
                      </a:r>
                    </a:p>
                  </a:txBody>
                  <a:tcPr>
                    <a:solidFill>
                      <a:schemeClr val="bg1">
                        <a:lumMod val="95000"/>
                      </a:schemeClr>
                    </a:solidFill>
                  </a:tcPr>
                </a:tc>
                <a:tc>
                  <a:txBody>
                    <a:bodyPr/>
                    <a:lstStyle/>
                    <a:p>
                      <a:r>
                        <a:rPr lang="en-US" sz="1400" dirty="0">
                          <a:solidFill>
                            <a:schemeClr val="bg1">
                              <a:lumMod val="75000"/>
                            </a:schemeClr>
                          </a:solidFill>
                        </a:rPr>
                        <a:t>height</a:t>
                      </a:r>
                    </a:p>
                  </a:txBody>
                  <a:tcPr>
                    <a:solidFill>
                      <a:schemeClr val="bg1">
                        <a:lumMod val="95000"/>
                      </a:schemeClr>
                    </a:solidFill>
                  </a:tcPr>
                </a:tc>
                <a:tc>
                  <a:txBody>
                    <a:bodyPr/>
                    <a:lstStyle/>
                    <a:p>
                      <a:r>
                        <a:rPr lang="en-US" sz="1400" dirty="0">
                          <a:solidFill>
                            <a:schemeClr val="bg1">
                              <a:lumMod val="75000"/>
                            </a:schemeClr>
                          </a:solidFill>
                        </a:rPr>
                        <a:t>gender</a:t>
                      </a:r>
                    </a:p>
                  </a:txBody>
                  <a:tcPr>
                    <a:solidFill>
                      <a:schemeClr val="bg1">
                        <a:lumMod val="95000"/>
                      </a:schemeClr>
                    </a:solidFill>
                  </a:tcPr>
                </a:tc>
                <a:extLst>
                  <a:ext uri="{0D108BD9-81ED-4DB2-BD59-A6C34878D82A}">
                    <a16:rowId xmlns:a16="http://schemas.microsoft.com/office/drawing/2014/main" val="3336250746"/>
                  </a:ext>
                </a:extLst>
              </a:tr>
              <a:tr h="296928">
                <a:tc>
                  <a:txBody>
                    <a:bodyPr/>
                    <a:lstStyle/>
                    <a:p>
                      <a:r>
                        <a:rPr lang="en-US" sz="1400" u="none" strike="noStrike" kern="1200" dirty="0">
                          <a:solidFill>
                            <a:schemeClr val="bg1">
                              <a:lumMod val="75000"/>
                            </a:schemeClr>
                          </a:solidFill>
                          <a:effectLst/>
                        </a:rPr>
                        <a:t>Luke Skywalker</a:t>
                      </a:r>
                      <a:endParaRPr lang="en-US" sz="1400" dirty="0">
                        <a:solidFill>
                          <a:schemeClr val="bg1">
                            <a:lumMod val="75000"/>
                          </a:schemeClr>
                        </a:solidFill>
                      </a:endParaRPr>
                    </a:p>
                  </a:txBody>
                  <a:tcPr>
                    <a:solidFill>
                      <a:schemeClr val="bg1">
                        <a:lumMod val="95000"/>
                      </a:schemeClr>
                    </a:solidFill>
                  </a:tcPr>
                </a:tc>
                <a:tc>
                  <a:txBody>
                    <a:bodyPr/>
                    <a:lstStyle/>
                    <a:p>
                      <a:r>
                        <a:rPr lang="en-US" sz="1400" dirty="0">
                          <a:solidFill>
                            <a:schemeClr val="bg1">
                              <a:lumMod val="75000"/>
                            </a:schemeClr>
                          </a:solidFill>
                        </a:rPr>
                        <a:t>Human</a:t>
                      </a:r>
                    </a:p>
                  </a:txBody>
                  <a:tcPr>
                    <a:solidFill>
                      <a:schemeClr val="bg1">
                        <a:lumMod val="95000"/>
                      </a:schemeClr>
                    </a:solidFill>
                  </a:tcPr>
                </a:tc>
                <a:tc>
                  <a:txBody>
                    <a:bodyPr/>
                    <a:lstStyle/>
                    <a:p>
                      <a:r>
                        <a:rPr lang="en-US" sz="1400" dirty="0">
                          <a:solidFill>
                            <a:schemeClr val="bg1">
                              <a:lumMod val="75000"/>
                            </a:schemeClr>
                          </a:solidFill>
                        </a:rPr>
                        <a:t>172</a:t>
                      </a:r>
                    </a:p>
                  </a:txBody>
                  <a:tcPr>
                    <a:solidFill>
                      <a:schemeClr val="bg1">
                        <a:lumMod val="95000"/>
                      </a:schemeClr>
                    </a:solidFill>
                  </a:tcPr>
                </a:tc>
                <a:tc>
                  <a:txBody>
                    <a:bodyPr/>
                    <a:lstStyle/>
                    <a:p>
                      <a:r>
                        <a:rPr lang="en-US" sz="1400" dirty="0">
                          <a:solidFill>
                            <a:schemeClr val="bg1">
                              <a:lumMod val="75000"/>
                            </a:schemeClr>
                          </a:solidFill>
                        </a:rPr>
                        <a:t>male</a:t>
                      </a:r>
                    </a:p>
                  </a:txBody>
                  <a:tcPr>
                    <a:solidFill>
                      <a:schemeClr val="bg1">
                        <a:lumMod val="95000"/>
                      </a:schemeClr>
                    </a:solidFill>
                  </a:tcPr>
                </a:tc>
                <a:extLst>
                  <a:ext uri="{0D108BD9-81ED-4DB2-BD59-A6C34878D82A}">
                    <a16:rowId xmlns:a16="http://schemas.microsoft.com/office/drawing/2014/main" val="1867817819"/>
                  </a:ext>
                </a:extLst>
              </a:tr>
              <a:tr h="296928">
                <a:tc>
                  <a:txBody>
                    <a:bodyPr/>
                    <a:lstStyle/>
                    <a:p>
                      <a:r>
                        <a:rPr lang="en-US" sz="1400" dirty="0">
                          <a:solidFill>
                            <a:schemeClr val="bg1">
                              <a:lumMod val="75000"/>
                            </a:schemeClr>
                          </a:solidFill>
                        </a:rPr>
                        <a:t>Darth Vader</a:t>
                      </a:r>
                    </a:p>
                  </a:txBody>
                  <a:tcPr>
                    <a:solidFill>
                      <a:schemeClr val="bg1">
                        <a:lumMod val="95000"/>
                      </a:schemeClr>
                    </a:solidFill>
                  </a:tcPr>
                </a:tc>
                <a:tc>
                  <a:txBody>
                    <a:bodyPr/>
                    <a:lstStyle/>
                    <a:p>
                      <a:r>
                        <a:rPr lang="en-US" sz="1400" dirty="0">
                          <a:solidFill>
                            <a:schemeClr val="bg1">
                              <a:lumMod val="75000"/>
                            </a:schemeClr>
                          </a:solidFill>
                        </a:rPr>
                        <a:t>Human</a:t>
                      </a:r>
                    </a:p>
                  </a:txBody>
                  <a:tcPr>
                    <a:solidFill>
                      <a:schemeClr val="bg1">
                        <a:lumMod val="95000"/>
                      </a:schemeClr>
                    </a:solidFill>
                  </a:tcPr>
                </a:tc>
                <a:tc>
                  <a:txBody>
                    <a:bodyPr/>
                    <a:lstStyle/>
                    <a:p>
                      <a:r>
                        <a:rPr lang="en-US" sz="1400" dirty="0">
                          <a:solidFill>
                            <a:schemeClr val="bg1">
                              <a:lumMod val="75000"/>
                            </a:schemeClr>
                          </a:solidFill>
                        </a:rPr>
                        <a:t>202</a:t>
                      </a:r>
                    </a:p>
                  </a:txBody>
                  <a:tcPr>
                    <a:solidFill>
                      <a:schemeClr val="bg1">
                        <a:lumMod val="95000"/>
                      </a:schemeClr>
                    </a:solidFill>
                  </a:tcPr>
                </a:tc>
                <a:tc>
                  <a:txBody>
                    <a:bodyPr/>
                    <a:lstStyle/>
                    <a:p>
                      <a:r>
                        <a:rPr lang="en-US" sz="1400" dirty="0">
                          <a:solidFill>
                            <a:schemeClr val="bg1">
                              <a:lumMod val="75000"/>
                            </a:schemeClr>
                          </a:solidFill>
                        </a:rPr>
                        <a:t>male</a:t>
                      </a:r>
                    </a:p>
                  </a:txBody>
                  <a:tcPr>
                    <a:solidFill>
                      <a:schemeClr val="bg1">
                        <a:lumMod val="95000"/>
                      </a:schemeClr>
                    </a:solidFill>
                  </a:tcPr>
                </a:tc>
                <a:extLst>
                  <a:ext uri="{0D108BD9-81ED-4DB2-BD59-A6C34878D82A}">
                    <a16:rowId xmlns:a16="http://schemas.microsoft.com/office/drawing/2014/main" val="2251774477"/>
                  </a:ext>
                </a:extLst>
              </a:tr>
              <a:tr h="296928">
                <a:tc>
                  <a:txBody>
                    <a:bodyPr/>
                    <a:lstStyle/>
                    <a:p>
                      <a:r>
                        <a:rPr lang="en-US" sz="1400" u="none" strike="noStrike" kern="1200" dirty="0">
                          <a:solidFill>
                            <a:schemeClr val="bg1">
                              <a:lumMod val="75000"/>
                            </a:schemeClr>
                          </a:solidFill>
                          <a:effectLst/>
                        </a:rPr>
                        <a:t>Leia Organa</a:t>
                      </a:r>
                      <a:endParaRPr lang="en-US" sz="1400" dirty="0">
                        <a:solidFill>
                          <a:schemeClr val="bg1">
                            <a:lumMod val="75000"/>
                          </a:schemeClr>
                        </a:solidFill>
                      </a:endParaRPr>
                    </a:p>
                  </a:txBody>
                  <a:tcPr>
                    <a:solidFill>
                      <a:schemeClr val="bg1">
                        <a:lumMod val="95000"/>
                      </a:schemeClr>
                    </a:solidFill>
                  </a:tcPr>
                </a:tc>
                <a:tc>
                  <a:txBody>
                    <a:bodyPr/>
                    <a:lstStyle/>
                    <a:p>
                      <a:r>
                        <a:rPr lang="en-US" sz="1400" dirty="0">
                          <a:solidFill>
                            <a:schemeClr val="bg1">
                              <a:lumMod val="75000"/>
                            </a:schemeClr>
                          </a:solidFill>
                        </a:rPr>
                        <a:t>Human</a:t>
                      </a:r>
                    </a:p>
                  </a:txBody>
                  <a:tcPr>
                    <a:solidFill>
                      <a:schemeClr val="bg1">
                        <a:lumMod val="95000"/>
                      </a:schemeClr>
                    </a:solidFill>
                  </a:tcPr>
                </a:tc>
                <a:tc>
                  <a:txBody>
                    <a:bodyPr/>
                    <a:lstStyle/>
                    <a:p>
                      <a:r>
                        <a:rPr lang="en-US" sz="1400" dirty="0">
                          <a:solidFill>
                            <a:schemeClr val="bg1">
                              <a:lumMod val="75000"/>
                            </a:schemeClr>
                          </a:solidFill>
                        </a:rPr>
                        <a:t>150</a:t>
                      </a:r>
                    </a:p>
                  </a:txBody>
                  <a:tcPr>
                    <a:solidFill>
                      <a:schemeClr val="bg1">
                        <a:lumMod val="95000"/>
                      </a:schemeClr>
                    </a:solidFill>
                  </a:tcPr>
                </a:tc>
                <a:tc>
                  <a:txBody>
                    <a:bodyPr/>
                    <a:lstStyle/>
                    <a:p>
                      <a:r>
                        <a:rPr lang="en-US" sz="1400" dirty="0">
                          <a:solidFill>
                            <a:schemeClr val="bg1">
                              <a:lumMod val="75000"/>
                            </a:schemeClr>
                          </a:solidFill>
                        </a:rPr>
                        <a:t>female</a:t>
                      </a:r>
                      <a:endParaRPr lang="en-US" sz="1400" i="0" dirty="0">
                        <a:solidFill>
                          <a:schemeClr val="bg1">
                            <a:lumMod val="75000"/>
                          </a:schemeClr>
                        </a:solidFill>
                      </a:endParaRPr>
                    </a:p>
                  </a:txBody>
                  <a:tcPr>
                    <a:solidFill>
                      <a:schemeClr val="bg1">
                        <a:lumMod val="95000"/>
                      </a:schemeClr>
                    </a:solidFill>
                  </a:tcPr>
                </a:tc>
                <a:extLst>
                  <a:ext uri="{0D108BD9-81ED-4DB2-BD59-A6C34878D82A}">
                    <a16:rowId xmlns:a16="http://schemas.microsoft.com/office/drawing/2014/main" val="1326713202"/>
                  </a:ext>
                </a:extLst>
              </a:tr>
              <a:tr h="296928">
                <a:tc>
                  <a:txBody>
                    <a:bodyPr/>
                    <a:lstStyle/>
                    <a:p>
                      <a:r>
                        <a:rPr lang="en-US" sz="1400" u="none" strike="noStrike" kern="1200" dirty="0">
                          <a:solidFill>
                            <a:schemeClr val="bg1">
                              <a:lumMod val="75000"/>
                            </a:schemeClr>
                          </a:solidFill>
                          <a:effectLst/>
                        </a:rPr>
                        <a:t>R2-D2</a:t>
                      </a:r>
                      <a:endParaRPr lang="en-US" sz="1400" dirty="0">
                        <a:solidFill>
                          <a:schemeClr val="bg1">
                            <a:lumMod val="75000"/>
                          </a:schemeClr>
                        </a:solidFill>
                      </a:endParaRPr>
                    </a:p>
                  </a:txBody>
                  <a:tcPr>
                    <a:solidFill>
                      <a:schemeClr val="bg1">
                        <a:lumMod val="95000"/>
                      </a:schemeClr>
                    </a:solidFill>
                  </a:tcPr>
                </a:tc>
                <a:tc>
                  <a:txBody>
                    <a:bodyPr/>
                    <a:lstStyle/>
                    <a:p>
                      <a:r>
                        <a:rPr lang="en-US" sz="1400" dirty="0">
                          <a:solidFill>
                            <a:schemeClr val="bg1">
                              <a:lumMod val="75000"/>
                            </a:schemeClr>
                          </a:solidFill>
                        </a:rPr>
                        <a:t>Droid</a:t>
                      </a:r>
                    </a:p>
                  </a:txBody>
                  <a:tcPr>
                    <a:solidFill>
                      <a:schemeClr val="bg1">
                        <a:lumMod val="95000"/>
                      </a:schemeClr>
                    </a:solidFill>
                  </a:tcPr>
                </a:tc>
                <a:tc>
                  <a:txBody>
                    <a:bodyPr/>
                    <a:lstStyle/>
                    <a:p>
                      <a:r>
                        <a:rPr lang="en-US" sz="1400" dirty="0">
                          <a:solidFill>
                            <a:schemeClr val="bg1">
                              <a:lumMod val="75000"/>
                            </a:schemeClr>
                          </a:solidFill>
                        </a:rPr>
                        <a:t>96</a:t>
                      </a:r>
                    </a:p>
                  </a:txBody>
                  <a:tcPr>
                    <a:solidFill>
                      <a:schemeClr val="bg1">
                        <a:lumMod val="95000"/>
                      </a:schemeClr>
                    </a:solidFill>
                  </a:tcPr>
                </a:tc>
                <a:tc>
                  <a:txBody>
                    <a:bodyPr/>
                    <a:lstStyle/>
                    <a:p>
                      <a:r>
                        <a:rPr lang="en-US" sz="1400" dirty="0">
                          <a:solidFill>
                            <a:schemeClr val="bg1">
                              <a:lumMod val="75000"/>
                            </a:schemeClr>
                          </a:solidFill>
                        </a:rPr>
                        <a:t>NA</a:t>
                      </a:r>
                      <a:endParaRPr lang="en-US" sz="1400" i="1" dirty="0">
                        <a:solidFill>
                          <a:schemeClr val="bg1">
                            <a:lumMod val="75000"/>
                          </a:schemeClr>
                        </a:solidFill>
                      </a:endParaRPr>
                    </a:p>
                  </a:txBody>
                  <a:tcPr>
                    <a:solidFill>
                      <a:schemeClr val="bg1">
                        <a:lumMod val="95000"/>
                      </a:schemeClr>
                    </a:solidFill>
                  </a:tcPr>
                </a:tc>
                <a:extLst>
                  <a:ext uri="{0D108BD9-81ED-4DB2-BD59-A6C34878D82A}">
                    <a16:rowId xmlns:a16="http://schemas.microsoft.com/office/drawing/2014/main" val="1917984425"/>
                  </a:ext>
                </a:extLst>
              </a:tr>
              <a:tr h="296928">
                <a:tc>
                  <a:txBody>
                    <a:bodyPr/>
                    <a:lstStyle/>
                    <a:p>
                      <a:r>
                        <a:rPr lang="en-US" sz="1400" u="none" strike="noStrike" kern="1200" dirty="0">
                          <a:solidFill>
                            <a:schemeClr val="bg1">
                              <a:lumMod val="75000"/>
                            </a:schemeClr>
                          </a:solidFill>
                          <a:effectLst/>
                        </a:rPr>
                        <a:t>C-3PO</a:t>
                      </a:r>
                      <a:endParaRPr lang="en-US" sz="1400" dirty="0">
                        <a:solidFill>
                          <a:schemeClr val="bg1">
                            <a:lumMod val="75000"/>
                          </a:schemeClr>
                        </a:solidFill>
                      </a:endParaRPr>
                    </a:p>
                  </a:txBody>
                  <a:tcPr>
                    <a:solidFill>
                      <a:schemeClr val="bg1">
                        <a:lumMod val="95000"/>
                      </a:schemeClr>
                    </a:solidFill>
                  </a:tcPr>
                </a:tc>
                <a:tc>
                  <a:txBody>
                    <a:bodyPr/>
                    <a:lstStyle/>
                    <a:p>
                      <a:r>
                        <a:rPr lang="en-US" sz="1400" dirty="0">
                          <a:solidFill>
                            <a:schemeClr val="bg1">
                              <a:lumMod val="75000"/>
                            </a:schemeClr>
                          </a:solidFill>
                        </a:rPr>
                        <a:t>Droid</a:t>
                      </a:r>
                    </a:p>
                  </a:txBody>
                  <a:tcPr>
                    <a:solidFill>
                      <a:schemeClr val="bg1">
                        <a:lumMod val="95000"/>
                      </a:schemeClr>
                    </a:solidFill>
                  </a:tcPr>
                </a:tc>
                <a:tc>
                  <a:txBody>
                    <a:bodyPr/>
                    <a:lstStyle/>
                    <a:p>
                      <a:r>
                        <a:rPr lang="en-US" sz="1400" dirty="0">
                          <a:solidFill>
                            <a:schemeClr val="bg1">
                              <a:lumMod val="75000"/>
                            </a:schemeClr>
                          </a:solidFill>
                        </a:rPr>
                        <a:t>167</a:t>
                      </a:r>
                    </a:p>
                  </a:txBody>
                  <a:tcPr>
                    <a:solidFill>
                      <a:schemeClr val="bg1">
                        <a:lumMod val="95000"/>
                      </a:schemeClr>
                    </a:solidFill>
                  </a:tcPr>
                </a:tc>
                <a:tc>
                  <a:txBody>
                    <a:bodyPr/>
                    <a:lstStyle/>
                    <a:p>
                      <a:r>
                        <a:rPr lang="en-US" sz="1400" dirty="0">
                          <a:solidFill>
                            <a:schemeClr val="bg1">
                              <a:lumMod val="75000"/>
                            </a:schemeClr>
                          </a:solidFill>
                        </a:rPr>
                        <a:t>NA</a:t>
                      </a:r>
                      <a:endParaRPr lang="en-US" sz="1400" i="1" dirty="0">
                        <a:solidFill>
                          <a:schemeClr val="bg1">
                            <a:lumMod val="75000"/>
                          </a:schemeClr>
                        </a:solidFill>
                      </a:endParaRPr>
                    </a:p>
                  </a:txBody>
                  <a:tcPr>
                    <a:solidFill>
                      <a:schemeClr val="bg1">
                        <a:lumMod val="95000"/>
                      </a:schemeClr>
                    </a:solidFill>
                  </a:tcPr>
                </a:tc>
                <a:extLst>
                  <a:ext uri="{0D108BD9-81ED-4DB2-BD59-A6C34878D82A}">
                    <a16:rowId xmlns:a16="http://schemas.microsoft.com/office/drawing/2014/main" val="2497741095"/>
                  </a:ext>
                </a:extLst>
              </a:tr>
            </a:tbl>
          </a:graphicData>
        </a:graphic>
      </p:graphicFrame>
      <p:graphicFrame>
        <p:nvGraphicFramePr>
          <p:cNvPr id="20" name="Table 19">
            <a:extLst>
              <a:ext uri="{FF2B5EF4-FFF2-40B4-BE49-F238E27FC236}">
                <a16:creationId xmlns:a16="http://schemas.microsoft.com/office/drawing/2014/main" id="{F20C1AC3-4512-D74E-B625-1C1FDB95A8A0}"/>
              </a:ext>
            </a:extLst>
          </p:cNvPr>
          <p:cNvGraphicFramePr>
            <a:graphicFrameLocks noGrp="1"/>
          </p:cNvGraphicFramePr>
          <p:nvPr>
            <p:extLst>
              <p:ext uri="{D42A27DB-BD31-4B8C-83A1-F6EECF244321}">
                <p14:modId xmlns:p14="http://schemas.microsoft.com/office/powerpoint/2010/main" val="2449142038"/>
              </p:ext>
            </p:extLst>
          </p:nvPr>
        </p:nvGraphicFramePr>
        <p:xfrm>
          <a:off x="7370531" y="5510538"/>
          <a:ext cx="1321478" cy="700718"/>
        </p:xfrm>
        <a:graphic>
          <a:graphicData uri="http://schemas.openxmlformats.org/drawingml/2006/table">
            <a:tbl>
              <a:tblPr firstRow="1" bandRow="1">
                <a:tableStyleId>{21E4AEA4-8DFA-4A89-87EB-49C32662AFE0}</a:tableStyleId>
              </a:tblPr>
              <a:tblGrid>
                <a:gridCol w="1321478">
                  <a:extLst>
                    <a:ext uri="{9D8B030D-6E8A-4147-A177-3AD203B41FA5}">
                      <a16:colId xmlns:a16="http://schemas.microsoft.com/office/drawing/2014/main" val="445064660"/>
                    </a:ext>
                  </a:extLst>
                </a:gridCol>
              </a:tblGrid>
              <a:tr h="350359">
                <a:tc>
                  <a:txBody>
                    <a:bodyPr/>
                    <a:lstStyle/>
                    <a:p>
                      <a:r>
                        <a:rPr lang="en-US" sz="1400" dirty="0" err="1"/>
                        <a:t>max.height</a:t>
                      </a:r>
                      <a:endParaRPr lang="en-US" sz="1400" dirty="0"/>
                    </a:p>
                  </a:txBody>
                  <a:tcPr/>
                </a:tc>
                <a:extLst>
                  <a:ext uri="{0D108BD9-81ED-4DB2-BD59-A6C34878D82A}">
                    <a16:rowId xmlns:a16="http://schemas.microsoft.com/office/drawing/2014/main" val="3571046590"/>
                  </a:ext>
                </a:extLst>
              </a:tr>
              <a:tr h="350359">
                <a:tc>
                  <a:txBody>
                    <a:bodyPr/>
                    <a:lstStyle/>
                    <a:p>
                      <a:r>
                        <a:rPr lang="en-US" sz="1400" dirty="0"/>
                        <a:t>167</a:t>
                      </a:r>
                    </a:p>
                  </a:txBody>
                  <a:tcPr/>
                </a:tc>
                <a:extLst>
                  <a:ext uri="{0D108BD9-81ED-4DB2-BD59-A6C34878D82A}">
                    <a16:rowId xmlns:a16="http://schemas.microsoft.com/office/drawing/2014/main" val="3847016631"/>
                  </a:ext>
                </a:extLst>
              </a:tr>
            </a:tbl>
          </a:graphicData>
        </a:graphic>
      </p:graphicFrame>
      <p:cxnSp>
        <p:nvCxnSpPr>
          <p:cNvPr id="23" name="Straight Connector 22">
            <a:extLst>
              <a:ext uri="{FF2B5EF4-FFF2-40B4-BE49-F238E27FC236}">
                <a16:creationId xmlns:a16="http://schemas.microsoft.com/office/drawing/2014/main" id="{996AA80C-8C7A-7747-A88E-C0C617AF078F}"/>
              </a:ext>
            </a:extLst>
          </p:cNvPr>
          <p:cNvCxnSpPr/>
          <p:nvPr/>
        </p:nvCxnSpPr>
        <p:spPr>
          <a:xfrm>
            <a:off x="6096000" y="486888"/>
            <a:ext cx="0" cy="5913227"/>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16" name="Right Arrow 15">
            <a:extLst>
              <a:ext uri="{FF2B5EF4-FFF2-40B4-BE49-F238E27FC236}">
                <a16:creationId xmlns:a16="http://schemas.microsoft.com/office/drawing/2014/main" id="{FBE116BD-2FC1-3640-A007-79651E7E1490}"/>
              </a:ext>
            </a:extLst>
          </p:cNvPr>
          <p:cNvSpPr/>
          <p:nvPr/>
        </p:nvSpPr>
        <p:spPr>
          <a:xfrm rot="5400000">
            <a:off x="7833196" y="4903646"/>
            <a:ext cx="396149" cy="363466"/>
          </a:xfrm>
          <a:prstGeom prst="rightArrow">
            <a:avLst/>
          </a:prstGeom>
          <a:solidFill>
            <a:schemeClr val="bg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877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DBE30BF-2D00-EE43-9ACC-7C08A27A8E76}"/>
              </a:ext>
            </a:extLst>
          </p:cNvPr>
          <p:cNvSpPr txBox="1"/>
          <p:nvPr/>
        </p:nvSpPr>
        <p:spPr>
          <a:xfrm>
            <a:off x="4191990" y="878774"/>
            <a:ext cx="184731" cy="369332"/>
          </a:xfrm>
          <a:prstGeom prst="rect">
            <a:avLst/>
          </a:prstGeom>
          <a:noFill/>
        </p:spPr>
        <p:txBody>
          <a:bodyPr wrap="none" rtlCol="0">
            <a:spAutoFit/>
          </a:bodyPr>
          <a:lstStyle/>
          <a:p>
            <a:endParaRPr lang="en-US" dirty="0"/>
          </a:p>
        </p:txBody>
      </p:sp>
      <p:sp>
        <p:nvSpPr>
          <p:cNvPr id="10" name="TextBox 9">
            <a:extLst>
              <a:ext uri="{FF2B5EF4-FFF2-40B4-BE49-F238E27FC236}">
                <a16:creationId xmlns:a16="http://schemas.microsoft.com/office/drawing/2014/main" id="{31464C6D-852A-B546-A384-FAA9FFEE5568}"/>
              </a:ext>
            </a:extLst>
          </p:cNvPr>
          <p:cNvSpPr txBox="1"/>
          <p:nvPr/>
        </p:nvSpPr>
        <p:spPr>
          <a:xfrm>
            <a:off x="1972862" y="2921168"/>
            <a:ext cx="8785988" cy="1015663"/>
          </a:xfrm>
          <a:prstGeom prst="rect">
            <a:avLst/>
          </a:prstGeom>
          <a:noFill/>
        </p:spPr>
        <p:txBody>
          <a:bodyPr wrap="square" rtlCol="0">
            <a:spAutoFit/>
          </a:bodyPr>
          <a:lstStyle/>
          <a:p>
            <a:r>
              <a:rPr lang="en-US" sz="3000" dirty="0"/>
              <a:t>We may not want to run multiple scripts to get </a:t>
            </a:r>
            <a:r>
              <a:rPr lang="en-US" sz="3000" dirty="0">
                <a:latin typeface="+mj-lt"/>
              </a:rPr>
              <a:t>summary</a:t>
            </a:r>
            <a:r>
              <a:rPr lang="en-US" sz="3000" dirty="0"/>
              <a:t> values for different sub-groups in our data.</a:t>
            </a:r>
          </a:p>
        </p:txBody>
      </p:sp>
      <p:pic>
        <p:nvPicPr>
          <p:cNvPr id="6" name="Content Placeholder 4">
            <a:extLst>
              <a:ext uri="{FF2B5EF4-FFF2-40B4-BE49-F238E27FC236}">
                <a16:creationId xmlns:a16="http://schemas.microsoft.com/office/drawing/2014/main" id="{309A63DA-C884-C14C-A98F-90D2D8CCE0B0}"/>
              </a:ext>
            </a:extLst>
          </p:cNvPr>
          <p:cNvPicPr>
            <a:picLocks noChangeAspect="1"/>
          </p:cNvPicPr>
          <p:nvPr/>
        </p:nvPicPr>
        <p:blipFill>
          <a:blip r:embed="rId2"/>
          <a:stretch>
            <a:fillRect/>
          </a:stretch>
        </p:blipFill>
        <p:spPr>
          <a:xfrm>
            <a:off x="10758850" y="144048"/>
            <a:ext cx="1201615" cy="1392261"/>
          </a:xfrm>
          <a:prstGeom prst="rect">
            <a:avLst/>
          </a:prstGeom>
        </p:spPr>
      </p:pic>
    </p:spTree>
    <p:extLst>
      <p:ext uri="{BB962C8B-B14F-4D97-AF65-F5344CB8AC3E}">
        <p14:creationId xmlns:p14="http://schemas.microsoft.com/office/powerpoint/2010/main" val="30326966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558</TotalTime>
  <Words>704</Words>
  <Application>Microsoft Macintosh PowerPoint</Application>
  <PresentationFormat>Widescreen</PresentationFormat>
  <Paragraphs>289</Paragraphs>
  <Slides>18</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Monaco</vt:lpstr>
      <vt:lpstr>Wingdings</vt:lpstr>
      <vt:lpstr>Office Theme</vt:lpstr>
      <vt:lpstr>Groupwise summary with group_by() and summarize()</vt:lpstr>
      <vt:lpstr>PowerPoint Presentation</vt:lpstr>
      <vt:lpstr>PowerPoint Presentation</vt:lpstr>
      <vt:lpstr>These examples use dplyr’s built-in starwars dataset</vt:lpstr>
      <vt:lpstr>summarize() is used to summarize multiple observations into a single value</vt:lpstr>
      <vt:lpstr>summarize() has several summary functions</vt:lpstr>
      <vt:lpstr>What if we want summary values for more than one segment of our data?   The max height of humans vs. the max height of droids, for example.</vt:lpstr>
      <vt:lpstr>      Max Human height                    Max Droid height</vt:lpstr>
      <vt:lpstr>PowerPoint Presentation</vt:lpstr>
      <vt:lpstr>PowerPoint Presentation</vt:lpstr>
      <vt:lpstr>PowerPoint Presentation</vt:lpstr>
      <vt:lpstr>group_by() can be used to establish  multiple grouping variables</vt:lpstr>
      <vt:lpstr>PowerPoint Presentation</vt:lpstr>
      <vt:lpstr>group_by() encodes the grouping attributes into the dataframe.   The groups will be remembered when operations are performed on the data.</vt:lpstr>
      <vt:lpstr>PowerPoint Presentation</vt:lpstr>
      <vt:lpstr>n/sum(n) is dividing the n value for the row,  by the sum of the n values for the group.</vt:lpstr>
      <vt:lpstr>ungroup() removes the group encoding from the data. Now, n/sum(n) is dividing the row n by the sum of ALL n values.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group_by() and summarize()</dc:title>
  <dc:creator>Microsoft Office User</dc:creator>
  <cp:lastModifiedBy>Microsoft Office User</cp:lastModifiedBy>
  <cp:revision>40</cp:revision>
  <dcterms:created xsi:type="dcterms:W3CDTF">2019-03-03T19:32:33Z</dcterms:created>
  <dcterms:modified xsi:type="dcterms:W3CDTF">2019-03-06T21:00:21Z</dcterms:modified>
</cp:coreProperties>
</file>